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94660"/>
  </p:normalViewPr>
  <p:slideViewPr>
    <p:cSldViewPr snapToGrid="0">
      <p:cViewPr>
        <p:scale>
          <a:sx n="55" d="100"/>
          <a:sy n="55" d="100"/>
        </p:scale>
        <p:origin x="1110" y="20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3A4D9-07E8-4E88-B0FC-C747E2552A65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89320-A4E2-4ADC-9488-B3BB0BBC0D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5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KOICA : Agence Coréenne de Coopération Internationale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89320-A4E2-4ADC-9488-B3BB0BBC0D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CA1F1-47A0-4C34-9DFC-E2ED2B5AD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4401D0-A1AC-4599-9BD6-6FE7507C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0FA739-10A7-4CA9-B8FA-ED3076315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E87339-8C37-4508-AB4E-72946B7A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6A0B5-67F1-4C7B-83FF-5EC509F3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6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32FE7-2C5F-42B2-8B50-9748D3813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9B3FA54-C109-4932-8738-5839F1CB7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AC7FAD-FD69-4E9F-90B5-66D37D31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9F59EF-7315-4870-8C85-1A931957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273D37-964E-43EF-A089-F1A1E995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8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42FC1E0-48C5-442C-9357-11E67831E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5A86D0-285D-4122-8CB2-B8BA8722B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5BB2F8-65D9-4C84-852B-D1F9C14E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924AD7-4C8F-40CC-A62B-854D7CF9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435F9F-1970-4BD6-BDB0-377D09BC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7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AC4AEC-9882-423A-AA3F-627BE061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F2F7C7-6850-4E8A-A809-2DAD94DB2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32396D-01C4-4316-8815-2C615DA3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321976-9A2C-4ACE-BEE0-E62436EE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638E6-3B5F-46E0-82A8-F13784A3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8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2E9721-F948-4EDC-8B81-247F46AD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9C0209-FFBA-4138-AD61-53C04A819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BA2CE9-910A-4FC9-A025-FE9CDACDA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EA424-70C5-4951-81AB-E823D6CA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9838E2-D286-43B9-8A1C-9B689591C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4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82F92-A957-495D-BBBA-455910A3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B8BA41-B35D-45F2-8B72-D96AC9458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AFAA75-C5FD-4CE7-98F5-B6FE70424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A2FF03-5E3F-466E-B589-56798919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D46B04-8216-4F3E-ACED-AA3F0A18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5ABC7C-F8E7-4C3D-B1C8-C73D98C7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4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14D00-525F-4098-B8BB-2306D207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C20D52-EF35-4C03-82CC-11CFC3EF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72899B-9244-4D0C-91B0-4087C4932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01DE78-B9B7-4D1D-804C-51C42922E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EBA0186-AB76-4D12-A383-FD9C54CF0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2EB1F6-C451-4394-964D-0731682D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086193-97ED-4562-A7C4-4EE4AFE6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080FB69-2A61-49CC-A68D-BCF54016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9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D5F0B8-A0A8-4D38-9EFB-0DAC31D7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97E851-BDD8-4EAD-BF86-3FAE33411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C52A3D-41D5-4977-AC0A-51050D97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63F3D0-B865-477D-AD07-9763B6EF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7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5FF7711-1AFE-44C6-84CF-5001FEA0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B8A53F-A051-4EB6-BB4D-32E25A81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5D154D-5022-4549-939F-A8EF719A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AB428-F07D-4253-8C4A-C059F360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B77E9D-8E75-4F08-9F80-F9C0AEA7C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70B679-552B-4E02-9FA7-8420D2359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DD2389-CE9A-418F-AA3C-FACEA158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E042A0-3ADB-49A8-9C20-0477C2FB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37C0AB-91E4-4CA7-A282-CDDC8FEE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0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AA238-F355-4D5D-8466-9E904B50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AD07801-E06B-4A1B-9090-700D6EAED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D07D47-7A25-4752-BE4B-FF0E24F84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6578F2-EECF-4990-883C-400AA05C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F286DB-369A-4818-BEC7-D4CB0B7C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DB7631-8773-4E14-88D1-DB40471E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170E38B-AE9B-4827-9CE0-2F36700C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7DC506-A513-4D97-865A-681F1B32A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3266A9-E206-4C9C-B5DF-DBF70C8F6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2FA20-4A1C-479E-B9D6-843F4FE814E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E61DC5-07C5-41BF-8FB7-A97578ECE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CF13FD-21DC-407B-8E06-30C2F0F98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6B235-9EB1-4A43-AF01-7AF1C8C2B2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6965D0-8F82-4333-A547-0D1E40E71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r="41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B40A9115-EA6E-4422-A470-EBD94872DC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888343 w 12192000"/>
              <a:gd name="connsiteY0" fmla="*/ 1730247 h 6858000"/>
              <a:gd name="connsiteX1" fmla="*/ 4587096 w 12192000"/>
              <a:gd name="connsiteY1" fmla="*/ 3429000 h 6858000"/>
              <a:gd name="connsiteX2" fmla="*/ 2888343 w 12192000"/>
              <a:gd name="connsiteY2" fmla="*/ 5127753 h 6858000"/>
              <a:gd name="connsiteX3" fmla="*/ 1189590 w 12192000"/>
              <a:gd name="connsiteY3" fmla="*/ 3429000 h 6858000"/>
              <a:gd name="connsiteX4" fmla="*/ 2888343 w 12192000"/>
              <a:gd name="connsiteY4" fmla="*/ 1730247 h 6858000"/>
              <a:gd name="connsiteX5" fmla="*/ 2888343 w 12192000"/>
              <a:gd name="connsiteY5" fmla="*/ 1237343 h 6858000"/>
              <a:gd name="connsiteX6" fmla="*/ 696686 w 12192000"/>
              <a:gd name="connsiteY6" fmla="*/ 3429000 h 6858000"/>
              <a:gd name="connsiteX7" fmla="*/ 2888343 w 12192000"/>
              <a:gd name="connsiteY7" fmla="*/ 5620657 h 6858000"/>
              <a:gd name="connsiteX8" fmla="*/ 5080000 w 12192000"/>
              <a:gd name="connsiteY8" fmla="*/ 3429000 h 6858000"/>
              <a:gd name="connsiteX9" fmla="*/ 2888343 w 12192000"/>
              <a:gd name="connsiteY9" fmla="*/ 1237343 h 6858000"/>
              <a:gd name="connsiteX10" fmla="*/ 0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2888343" y="1730247"/>
                </a:moveTo>
                <a:cubicBezTo>
                  <a:pt x="3826538" y="1730247"/>
                  <a:pt x="4587096" y="2490805"/>
                  <a:pt x="4587096" y="3429000"/>
                </a:cubicBezTo>
                <a:cubicBezTo>
                  <a:pt x="4587096" y="4367195"/>
                  <a:pt x="3826538" y="5127753"/>
                  <a:pt x="2888343" y="5127753"/>
                </a:cubicBezTo>
                <a:cubicBezTo>
                  <a:pt x="1950148" y="5127753"/>
                  <a:pt x="1189590" y="4367195"/>
                  <a:pt x="1189590" y="3429000"/>
                </a:cubicBezTo>
                <a:cubicBezTo>
                  <a:pt x="1189590" y="2490805"/>
                  <a:pt x="1950148" y="1730247"/>
                  <a:pt x="2888343" y="1730247"/>
                </a:cubicBezTo>
                <a:close/>
                <a:moveTo>
                  <a:pt x="2888343" y="1237343"/>
                </a:moveTo>
                <a:cubicBezTo>
                  <a:pt x="1677924" y="1237343"/>
                  <a:pt x="696686" y="2218581"/>
                  <a:pt x="696686" y="3429000"/>
                </a:cubicBezTo>
                <a:cubicBezTo>
                  <a:pt x="696686" y="4639419"/>
                  <a:pt x="1677924" y="5620657"/>
                  <a:pt x="2888343" y="5620657"/>
                </a:cubicBezTo>
                <a:cubicBezTo>
                  <a:pt x="4098762" y="5620657"/>
                  <a:pt x="5080000" y="4639419"/>
                  <a:pt x="5080000" y="3429000"/>
                </a:cubicBezTo>
                <a:cubicBezTo>
                  <a:pt x="5080000" y="2218581"/>
                  <a:pt x="4098762" y="1237343"/>
                  <a:pt x="2888343" y="12373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25DCB63-6E2C-4C5C-ABBA-7132A4D6F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25" y="2393915"/>
            <a:ext cx="2079319" cy="207017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D17AE10B-D0F3-4C27-8A49-4A91A4CE19DD}"/>
              </a:ext>
            </a:extLst>
          </p:cNvPr>
          <p:cNvSpPr/>
          <p:nvPr/>
        </p:nvSpPr>
        <p:spPr>
          <a:xfrm>
            <a:off x="645886" y="1219202"/>
            <a:ext cx="4419596" cy="4419596"/>
          </a:xfrm>
          <a:prstGeom prst="ellipse">
            <a:avLst/>
          </a:prstGeom>
          <a:noFill/>
          <a:ln>
            <a:solidFill>
              <a:schemeClr val="bg1">
                <a:alpha val="70000"/>
              </a:schemeClr>
            </a:solidFill>
          </a:ln>
          <a:effectLst>
            <a:glow rad="228600">
              <a:schemeClr val="accent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164D89-A6D1-4BD3-AC03-6576084A7862}"/>
              </a:ext>
            </a:extLst>
          </p:cNvPr>
          <p:cNvSpPr txBox="1"/>
          <p:nvPr/>
        </p:nvSpPr>
        <p:spPr>
          <a:xfrm>
            <a:off x="6339952" y="1800065"/>
            <a:ext cx="5194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200">
                <a:solidFill>
                  <a:schemeClr val="bg1"/>
                </a:solidFill>
                <a:latin typeface="Arial Black" panose="020B0A04020102020204" pitchFamily="34" charset="0"/>
              </a:rPr>
              <a:t>NTTPDC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DB84911-A724-414E-9617-CB326A84F00A}"/>
              </a:ext>
            </a:extLst>
          </p:cNvPr>
          <p:cNvSpPr txBox="1"/>
          <p:nvPr/>
        </p:nvSpPr>
        <p:spPr>
          <a:xfrm>
            <a:off x="5472368" y="3429000"/>
            <a:ext cx="60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National Trainer Training and Programmes Development Centre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F5226A-8333-497D-82BE-31A53309F90B}"/>
              </a:ext>
            </a:extLst>
          </p:cNvPr>
          <p:cNvSpPr txBox="1"/>
          <p:nvPr/>
        </p:nvSpPr>
        <p:spPr>
          <a:xfrm>
            <a:off x="8728357" y="6428177"/>
            <a:ext cx="2805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>
                <a:solidFill>
                  <a:schemeClr val="bg1">
                    <a:lumMod val="85000"/>
                  </a:schemeClr>
                </a:solidFill>
              </a:rPr>
              <a:t>© NTTPDC. All Rights Reserved.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F713FF0-89E8-473D-A07D-A73E12E4E8CD}"/>
              </a:ext>
            </a:extLst>
          </p:cNvPr>
          <p:cNvCxnSpPr/>
          <p:nvPr/>
        </p:nvCxnSpPr>
        <p:spPr>
          <a:xfrm>
            <a:off x="248075" y="6568426"/>
            <a:ext cx="8480282" cy="0"/>
          </a:xfrm>
          <a:prstGeom prst="line">
            <a:avLst/>
          </a:prstGeom>
          <a:ln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EE8FE4D-5411-4AB7-8BFC-0DB1A294BE37}"/>
              </a:ext>
            </a:extLst>
          </p:cNvPr>
          <p:cNvCxnSpPr>
            <a:cxnSpLocks/>
          </p:cNvCxnSpPr>
          <p:nvPr/>
        </p:nvCxnSpPr>
        <p:spPr>
          <a:xfrm>
            <a:off x="7331242" y="3183465"/>
            <a:ext cx="4203033" cy="0"/>
          </a:xfrm>
          <a:prstGeom prst="line">
            <a:avLst/>
          </a:prstGeom>
          <a:ln w="12700">
            <a:solidFill>
              <a:schemeClr val="bg1">
                <a:lumMod val="8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63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C7D230D-BAC8-431D-A844-59F295C2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77AC948-4F22-4478-B5DE-CDE030765025}"/>
              </a:ext>
            </a:extLst>
          </p:cNvPr>
          <p:cNvSpPr/>
          <p:nvPr/>
        </p:nvSpPr>
        <p:spPr>
          <a:xfrm>
            <a:off x="-3149764" y="284895"/>
            <a:ext cx="6400800" cy="640080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0D5D3C-A041-4E82-BA20-1000FF50D7F0}"/>
              </a:ext>
            </a:extLst>
          </p:cNvPr>
          <p:cNvSpPr/>
          <p:nvPr/>
        </p:nvSpPr>
        <p:spPr>
          <a:xfrm>
            <a:off x="-2692564" y="742095"/>
            <a:ext cx="5486400" cy="5486400"/>
          </a:xfrm>
          <a:prstGeom prst="ellipse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8C2A210-B810-48EB-B728-73EBD9544E0C}"/>
              </a:ext>
            </a:extLst>
          </p:cNvPr>
          <p:cNvSpPr/>
          <p:nvPr/>
        </p:nvSpPr>
        <p:spPr>
          <a:xfrm>
            <a:off x="-2235364" y="1199295"/>
            <a:ext cx="4572000" cy="4572000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EC5A262-F9F0-4151-B92F-778B6D262738}"/>
              </a:ext>
            </a:extLst>
          </p:cNvPr>
          <p:cNvGrpSpPr/>
          <p:nvPr/>
        </p:nvGrpSpPr>
        <p:grpSpPr>
          <a:xfrm>
            <a:off x="1970435" y="84307"/>
            <a:ext cx="720991" cy="720991"/>
            <a:chOff x="3518998" y="1297142"/>
            <a:chExt cx="723818" cy="723818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7A2BA4F-5DA8-4F5B-8902-D2FCCA71BDD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5FFF259-10D7-4919-8467-714A58EA987D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CCB43BB-3EE4-42E3-A8F7-1F3B2F2E730D}"/>
              </a:ext>
            </a:extLst>
          </p:cNvPr>
          <p:cNvGrpSpPr/>
          <p:nvPr/>
        </p:nvGrpSpPr>
        <p:grpSpPr>
          <a:xfrm>
            <a:off x="5375010" y="737075"/>
            <a:ext cx="1741667" cy="1741667"/>
            <a:chOff x="3518998" y="1297142"/>
            <a:chExt cx="723818" cy="72381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9FBBDC7-4F00-4BAE-BA3D-A2C01384214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516DC75-1986-4ACE-B69D-96D07032F387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8446A6DF-9A56-4FAE-8274-2F156E5842F8}"/>
              </a:ext>
            </a:extLst>
          </p:cNvPr>
          <p:cNvSpPr txBox="1"/>
          <p:nvPr/>
        </p:nvSpPr>
        <p:spPr>
          <a:xfrm>
            <a:off x="5476485" y="3040163"/>
            <a:ext cx="5897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Using social media application basic functions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17B587-507D-4112-97E1-840A14EA96A8}"/>
              </a:ext>
            </a:extLst>
          </p:cNvPr>
          <p:cNvSpPr txBox="1"/>
          <p:nvPr/>
        </p:nvSpPr>
        <p:spPr>
          <a:xfrm rot="16200000">
            <a:off x="-743130" y="3209868"/>
            <a:ext cx="256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MISSIONS</a:t>
            </a:r>
          </a:p>
        </p:txBody>
      </p:sp>
      <p:grpSp>
        <p:nvGrpSpPr>
          <p:cNvPr id="34" name="Groupe 35">
            <a:extLst>
              <a:ext uri="{FF2B5EF4-FFF2-40B4-BE49-F238E27FC236}">
                <a16:creationId xmlns:a16="http://schemas.microsoft.com/office/drawing/2014/main" id="{F679A91F-642E-410B-A367-DFA1EBEC07E2}"/>
              </a:ext>
            </a:extLst>
          </p:cNvPr>
          <p:cNvGrpSpPr/>
          <p:nvPr/>
        </p:nvGrpSpPr>
        <p:grpSpPr>
          <a:xfrm>
            <a:off x="2722811" y="837386"/>
            <a:ext cx="723818" cy="723818"/>
            <a:chOff x="3518998" y="1297142"/>
            <a:chExt cx="723818" cy="723818"/>
          </a:xfrm>
        </p:grpSpPr>
        <p:sp>
          <p:nvSpPr>
            <p:cNvPr id="35" name="Ellipse 38">
              <a:extLst>
                <a:ext uri="{FF2B5EF4-FFF2-40B4-BE49-F238E27FC236}">
                  <a16:creationId xmlns:a16="http://schemas.microsoft.com/office/drawing/2014/main" id="{12DD391F-C35A-46E3-8904-445DE607036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Ellipse 41">
              <a:extLst>
                <a:ext uri="{FF2B5EF4-FFF2-40B4-BE49-F238E27FC236}">
                  <a16:creationId xmlns:a16="http://schemas.microsoft.com/office/drawing/2014/main" id="{724EA86F-A303-4F5A-ABFB-00A08B2F96E0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e 44">
            <a:extLst>
              <a:ext uri="{FF2B5EF4-FFF2-40B4-BE49-F238E27FC236}">
                <a16:creationId xmlns:a16="http://schemas.microsoft.com/office/drawing/2014/main" id="{FB232EF8-5ECD-4F1A-8C2A-F7FA8BD24FAA}"/>
              </a:ext>
            </a:extLst>
          </p:cNvPr>
          <p:cNvGrpSpPr/>
          <p:nvPr/>
        </p:nvGrpSpPr>
        <p:grpSpPr>
          <a:xfrm>
            <a:off x="3251036" y="1859136"/>
            <a:ext cx="723818" cy="723818"/>
            <a:chOff x="3518998" y="1297142"/>
            <a:chExt cx="723818" cy="723818"/>
          </a:xfrm>
        </p:grpSpPr>
        <p:sp>
          <p:nvSpPr>
            <p:cNvPr id="48" name="Ellipse 45">
              <a:extLst>
                <a:ext uri="{FF2B5EF4-FFF2-40B4-BE49-F238E27FC236}">
                  <a16:creationId xmlns:a16="http://schemas.microsoft.com/office/drawing/2014/main" id="{E3E22FDD-1DE8-42B6-A8C6-C91397DBE2EF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0" name="Ellipse 46">
              <a:extLst>
                <a:ext uri="{FF2B5EF4-FFF2-40B4-BE49-F238E27FC236}">
                  <a16:creationId xmlns:a16="http://schemas.microsoft.com/office/drawing/2014/main" id="{5F4A8722-3B62-4F8B-9F93-2CBCA72CECE1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e 50">
            <a:extLst>
              <a:ext uri="{FF2B5EF4-FFF2-40B4-BE49-F238E27FC236}">
                <a16:creationId xmlns:a16="http://schemas.microsoft.com/office/drawing/2014/main" id="{CE1B4786-1487-4BDE-830E-9DB66B2EA64D}"/>
              </a:ext>
            </a:extLst>
          </p:cNvPr>
          <p:cNvGrpSpPr/>
          <p:nvPr/>
        </p:nvGrpSpPr>
        <p:grpSpPr>
          <a:xfrm>
            <a:off x="3565796" y="3040163"/>
            <a:ext cx="723818" cy="723818"/>
            <a:chOff x="3518998" y="1297142"/>
            <a:chExt cx="723818" cy="723818"/>
          </a:xfrm>
        </p:grpSpPr>
        <p:sp>
          <p:nvSpPr>
            <p:cNvPr id="44" name="Ellipse 51">
              <a:extLst>
                <a:ext uri="{FF2B5EF4-FFF2-40B4-BE49-F238E27FC236}">
                  <a16:creationId xmlns:a16="http://schemas.microsoft.com/office/drawing/2014/main" id="{93033E0D-DAD5-450F-AE57-3CCDA9A6E27C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5" name="Ellipse 52">
              <a:extLst>
                <a:ext uri="{FF2B5EF4-FFF2-40B4-BE49-F238E27FC236}">
                  <a16:creationId xmlns:a16="http://schemas.microsoft.com/office/drawing/2014/main" id="{7C8D0996-CA7A-45D6-965C-7A3369D65895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e 55">
            <a:extLst>
              <a:ext uri="{FF2B5EF4-FFF2-40B4-BE49-F238E27FC236}">
                <a16:creationId xmlns:a16="http://schemas.microsoft.com/office/drawing/2014/main" id="{0E4BACB0-6748-4656-B9D2-B96CC2ABDFB1}"/>
              </a:ext>
            </a:extLst>
          </p:cNvPr>
          <p:cNvGrpSpPr/>
          <p:nvPr/>
        </p:nvGrpSpPr>
        <p:grpSpPr>
          <a:xfrm>
            <a:off x="3429789" y="4085809"/>
            <a:ext cx="723818" cy="723818"/>
            <a:chOff x="3518998" y="1297142"/>
            <a:chExt cx="723818" cy="723818"/>
          </a:xfrm>
        </p:grpSpPr>
        <p:sp>
          <p:nvSpPr>
            <p:cNvPr id="46" name="Ellipse 56">
              <a:extLst>
                <a:ext uri="{FF2B5EF4-FFF2-40B4-BE49-F238E27FC236}">
                  <a16:creationId xmlns:a16="http://schemas.microsoft.com/office/drawing/2014/main" id="{EF91CC5C-CDBB-4D77-9321-16ECD06D7D28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7" name="Ellipse 57">
              <a:extLst>
                <a:ext uri="{FF2B5EF4-FFF2-40B4-BE49-F238E27FC236}">
                  <a16:creationId xmlns:a16="http://schemas.microsoft.com/office/drawing/2014/main" id="{F2C587A9-3BBD-4343-874C-FA060E8A05EF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e 60">
            <a:extLst>
              <a:ext uri="{FF2B5EF4-FFF2-40B4-BE49-F238E27FC236}">
                <a16:creationId xmlns:a16="http://schemas.microsoft.com/office/drawing/2014/main" id="{37740D73-9E5E-45E2-9B01-872552A4B81B}"/>
              </a:ext>
            </a:extLst>
          </p:cNvPr>
          <p:cNvGrpSpPr/>
          <p:nvPr/>
        </p:nvGrpSpPr>
        <p:grpSpPr>
          <a:xfrm>
            <a:off x="3085061" y="5273438"/>
            <a:ext cx="723818" cy="723818"/>
            <a:chOff x="3518998" y="1297142"/>
            <a:chExt cx="723818" cy="723818"/>
          </a:xfrm>
        </p:grpSpPr>
        <p:sp>
          <p:nvSpPr>
            <p:cNvPr id="53" name="Ellipse 61">
              <a:extLst>
                <a:ext uri="{FF2B5EF4-FFF2-40B4-BE49-F238E27FC236}">
                  <a16:creationId xmlns:a16="http://schemas.microsoft.com/office/drawing/2014/main" id="{36AA385C-EC9F-4445-B2FA-506438928762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4" name="Ellipse 62">
              <a:extLst>
                <a:ext uri="{FF2B5EF4-FFF2-40B4-BE49-F238E27FC236}">
                  <a16:creationId xmlns:a16="http://schemas.microsoft.com/office/drawing/2014/main" id="{AD6843F0-40BB-4EBE-A3D1-A050524C0E0A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72700934-FA0D-4640-AE24-15AC35E8D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7" y="2759385"/>
            <a:ext cx="1247248" cy="13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21DC383-A624-4016-8106-13B44E5A1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2FD0EEC-E1B5-43E3-AC35-B907F24280B2}"/>
              </a:ext>
            </a:extLst>
          </p:cNvPr>
          <p:cNvSpPr/>
          <p:nvPr/>
        </p:nvSpPr>
        <p:spPr>
          <a:xfrm>
            <a:off x="-23520" y="39128"/>
            <a:ext cx="4507562" cy="4507562"/>
          </a:xfrm>
          <a:prstGeom prst="ellipse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5B5786-262D-46EA-814D-DC10C082146D}"/>
              </a:ext>
            </a:extLst>
          </p:cNvPr>
          <p:cNvSpPr/>
          <p:nvPr/>
        </p:nvSpPr>
        <p:spPr>
          <a:xfrm>
            <a:off x="298449" y="361097"/>
            <a:ext cx="3863625" cy="3863625"/>
          </a:xfrm>
          <a:prstGeom prst="ellipse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02971F-BF79-4DA6-80FC-B5ACDE6F7622}"/>
              </a:ext>
            </a:extLst>
          </p:cNvPr>
          <p:cNvSpPr/>
          <p:nvPr/>
        </p:nvSpPr>
        <p:spPr>
          <a:xfrm>
            <a:off x="620418" y="683066"/>
            <a:ext cx="3219687" cy="3219687"/>
          </a:xfrm>
          <a:prstGeom prst="ellipse">
            <a:avLst/>
          </a:prstGeom>
          <a:solidFill>
            <a:srgbClr val="92D050">
              <a:alpha val="6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e 55">
            <a:extLst>
              <a:ext uri="{FF2B5EF4-FFF2-40B4-BE49-F238E27FC236}">
                <a16:creationId xmlns:a16="http://schemas.microsoft.com/office/drawing/2014/main" id="{EDCA6746-DCB6-4F63-8776-4111F16EDBC9}"/>
              </a:ext>
            </a:extLst>
          </p:cNvPr>
          <p:cNvGrpSpPr/>
          <p:nvPr/>
        </p:nvGrpSpPr>
        <p:grpSpPr>
          <a:xfrm>
            <a:off x="5028679" y="674209"/>
            <a:ext cx="723818" cy="723818"/>
            <a:chOff x="3518998" y="1297142"/>
            <a:chExt cx="723818" cy="723818"/>
          </a:xfrm>
        </p:grpSpPr>
        <p:sp>
          <p:nvSpPr>
            <p:cNvPr id="8" name="Ellipse 56">
              <a:extLst>
                <a:ext uri="{FF2B5EF4-FFF2-40B4-BE49-F238E27FC236}">
                  <a16:creationId xmlns:a16="http://schemas.microsoft.com/office/drawing/2014/main" id="{3F3E3864-7710-40F9-AD12-E37C1FC2D991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Arial Rounded MT Bold" panose="020F0704030504030204" pitchFamily="34" charset="0"/>
                </a:rPr>
                <a:t>1</a:t>
              </a:r>
            </a:p>
          </p:txBody>
        </p:sp>
        <p:sp>
          <p:nvSpPr>
            <p:cNvPr id="9" name="Ellipse 57">
              <a:extLst>
                <a:ext uri="{FF2B5EF4-FFF2-40B4-BE49-F238E27FC236}">
                  <a16:creationId xmlns:a16="http://schemas.microsoft.com/office/drawing/2014/main" id="{D34BF35D-0C76-41FE-8E1C-1FEBC6680F6F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e 44">
            <a:extLst>
              <a:ext uri="{FF2B5EF4-FFF2-40B4-BE49-F238E27FC236}">
                <a16:creationId xmlns:a16="http://schemas.microsoft.com/office/drawing/2014/main" id="{0B6B82BB-3204-43E5-B25E-3CB8BB24C914}"/>
              </a:ext>
            </a:extLst>
          </p:cNvPr>
          <p:cNvGrpSpPr/>
          <p:nvPr/>
        </p:nvGrpSpPr>
        <p:grpSpPr>
          <a:xfrm>
            <a:off x="5028679" y="4883834"/>
            <a:ext cx="723818" cy="723818"/>
            <a:chOff x="3518998" y="1297142"/>
            <a:chExt cx="723818" cy="723818"/>
          </a:xfrm>
        </p:grpSpPr>
        <p:sp>
          <p:nvSpPr>
            <p:cNvPr id="14" name="Ellipse 45">
              <a:extLst>
                <a:ext uri="{FF2B5EF4-FFF2-40B4-BE49-F238E27FC236}">
                  <a16:creationId xmlns:a16="http://schemas.microsoft.com/office/drawing/2014/main" id="{FB911116-9023-48F5-8C16-BEC4D1F04CB0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3</a:t>
              </a:r>
            </a:p>
          </p:txBody>
        </p:sp>
        <p:sp>
          <p:nvSpPr>
            <p:cNvPr id="15" name="Ellipse 46">
              <a:extLst>
                <a:ext uri="{FF2B5EF4-FFF2-40B4-BE49-F238E27FC236}">
                  <a16:creationId xmlns:a16="http://schemas.microsoft.com/office/drawing/2014/main" id="{D049B18B-C3AD-4037-A596-6BF5447AB986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e 65">
            <a:extLst>
              <a:ext uri="{FF2B5EF4-FFF2-40B4-BE49-F238E27FC236}">
                <a16:creationId xmlns:a16="http://schemas.microsoft.com/office/drawing/2014/main" id="{288E2744-421D-4F13-879C-EA9B5A14495F}"/>
              </a:ext>
            </a:extLst>
          </p:cNvPr>
          <p:cNvGrpSpPr/>
          <p:nvPr/>
        </p:nvGrpSpPr>
        <p:grpSpPr>
          <a:xfrm>
            <a:off x="5028679" y="2754775"/>
            <a:ext cx="723818" cy="723818"/>
            <a:chOff x="3518998" y="1297142"/>
            <a:chExt cx="723818" cy="723818"/>
          </a:xfrm>
        </p:grpSpPr>
        <p:sp>
          <p:nvSpPr>
            <p:cNvPr id="17" name="Ellipse 66">
              <a:extLst>
                <a:ext uri="{FF2B5EF4-FFF2-40B4-BE49-F238E27FC236}">
                  <a16:creationId xmlns:a16="http://schemas.microsoft.com/office/drawing/2014/main" id="{C4F048D1-D908-4BE8-A927-5467B3628208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Arial Rounded MT Bold" panose="020F0704030504030204" pitchFamily="34" charset="0"/>
                </a:rPr>
                <a:t>2</a:t>
              </a:r>
            </a:p>
          </p:txBody>
        </p:sp>
        <p:sp>
          <p:nvSpPr>
            <p:cNvPr id="18" name="Ellipse 67">
              <a:extLst>
                <a:ext uri="{FF2B5EF4-FFF2-40B4-BE49-F238E27FC236}">
                  <a16:creationId xmlns:a16="http://schemas.microsoft.com/office/drawing/2014/main" id="{3CAE808F-AC7F-46B9-93A0-EC9587220A35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FB0BA84-DAE0-4F21-AD4F-B63A4B96BE6C}"/>
              </a:ext>
            </a:extLst>
          </p:cNvPr>
          <p:cNvSpPr/>
          <p:nvPr/>
        </p:nvSpPr>
        <p:spPr>
          <a:xfrm>
            <a:off x="5851439" y="691421"/>
            <a:ext cx="4147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chemeClr val="tx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Trainer training </a:t>
            </a: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7269E7D8-0B41-4677-B4AF-0DA856647ACA}"/>
              </a:ext>
            </a:extLst>
          </p:cNvPr>
          <p:cNvSpPr/>
          <p:nvPr/>
        </p:nvSpPr>
        <p:spPr>
          <a:xfrm>
            <a:off x="5851438" y="1279021"/>
            <a:ext cx="588162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GB" sz="24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The NTTPDC offers certified trainings for trainers.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DC4603-920C-42F3-A950-17CF9A5E3B5B}"/>
              </a:ext>
            </a:extLst>
          </p:cNvPr>
          <p:cNvSpPr/>
          <p:nvPr/>
        </p:nvSpPr>
        <p:spPr>
          <a:xfrm>
            <a:off x="5863679" y="2808473"/>
            <a:ext cx="3360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la carte trainings</a:t>
            </a:r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0D6DB811-CF7D-4F8C-8AF2-2591CFFD3D45}"/>
              </a:ext>
            </a:extLst>
          </p:cNvPr>
          <p:cNvSpPr/>
          <p:nvPr/>
        </p:nvSpPr>
        <p:spPr>
          <a:xfrm>
            <a:off x="5863679" y="3396073"/>
            <a:ext cx="5881630" cy="1143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00"/>
              </a:lnSpc>
            </a:pPr>
            <a:r>
              <a:rPr lang="en-GB" sz="24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The NTTPDC offers personalised trainings according to the participants’ specific needs.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B359EC-58DD-4642-8CD7-38BE0920A23B}"/>
              </a:ext>
            </a:extLst>
          </p:cNvPr>
          <p:cNvSpPr/>
          <p:nvPr/>
        </p:nvSpPr>
        <p:spPr>
          <a:xfrm>
            <a:off x="5863679" y="5022021"/>
            <a:ext cx="4328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IT Training</a:t>
            </a: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505558D7-DF7C-47B7-8811-DFF053FFB4E8}"/>
              </a:ext>
            </a:extLst>
          </p:cNvPr>
          <p:cNvSpPr/>
          <p:nvPr/>
        </p:nvSpPr>
        <p:spPr>
          <a:xfrm>
            <a:off x="5863678" y="5609621"/>
            <a:ext cx="588163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00"/>
              </a:lnSpc>
            </a:pPr>
            <a:r>
              <a:rPr lang="en-GB" sz="24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The NTTPDC offers Information and technology (IT) AND multimedia trainings.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9F79C7-995A-4E8B-8681-0A190E54387A}"/>
              </a:ext>
            </a:extLst>
          </p:cNvPr>
          <p:cNvSpPr/>
          <p:nvPr/>
        </p:nvSpPr>
        <p:spPr>
          <a:xfrm>
            <a:off x="1005086" y="1531084"/>
            <a:ext cx="26453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Training offers</a:t>
            </a:r>
          </a:p>
        </p:txBody>
      </p:sp>
    </p:spTree>
    <p:extLst>
      <p:ext uri="{BB962C8B-B14F-4D97-AF65-F5344CB8AC3E}">
        <p14:creationId xmlns:p14="http://schemas.microsoft.com/office/powerpoint/2010/main" val="34144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0315CF3-A43D-43C9-AF3B-6119E1383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2616DC2-7B61-48F4-BF3E-AA7799292593}"/>
              </a:ext>
            </a:extLst>
          </p:cNvPr>
          <p:cNvSpPr/>
          <p:nvPr/>
        </p:nvSpPr>
        <p:spPr>
          <a:xfrm>
            <a:off x="-1876520" y="2370392"/>
            <a:ext cx="6400800" cy="6400800"/>
          </a:xfrm>
          <a:prstGeom prst="ellipse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840C39-0204-4052-9BC4-9EE7FE17DC46}"/>
              </a:ext>
            </a:extLst>
          </p:cNvPr>
          <p:cNvSpPr/>
          <p:nvPr/>
        </p:nvSpPr>
        <p:spPr>
          <a:xfrm>
            <a:off x="-1419320" y="2827592"/>
            <a:ext cx="5486400" cy="5486400"/>
          </a:xfrm>
          <a:prstGeom prst="ellipse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484707-0337-4FA3-871D-A00C110AF70C}"/>
              </a:ext>
            </a:extLst>
          </p:cNvPr>
          <p:cNvSpPr/>
          <p:nvPr/>
        </p:nvSpPr>
        <p:spPr>
          <a:xfrm>
            <a:off x="-962120" y="3284792"/>
            <a:ext cx="4572000" cy="4572000"/>
          </a:xfrm>
          <a:prstGeom prst="ellipse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CF5A0C95-8CE3-4D1D-B679-8D3E9B7C15B7}"/>
              </a:ext>
            </a:extLst>
          </p:cNvPr>
          <p:cNvSpPr/>
          <p:nvPr/>
        </p:nvSpPr>
        <p:spPr>
          <a:xfrm>
            <a:off x="2794138" y="631373"/>
            <a:ext cx="6516430" cy="502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GB" sz="280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Crimson Pro Semi Bold" pitchFamily="34" charset="-122"/>
                <a:cs typeface="Crimson Pro Semi Bold" pitchFamily="34" charset="-120"/>
              </a:rPr>
              <a:t>Training Curricula Development</a:t>
            </a:r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D2BCA835-5A5A-4ADC-BD7C-C94BCCCB1825}"/>
              </a:ext>
            </a:extLst>
          </p:cNvPr>
          <p:cNvSpPr/>
          <p:nvPr/>
        </p:nvSpPr>
        <p:spPr>
          <a:xfrm>
            <a:off x="2794138" y="1095284"/>
            <a:ext cx="6516430" cy="12900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GB" sz="24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The NTTPDC develops, adapts and boost the evolution of the methodological framework for drawing up the vocational training programmes according to the Competency-Based Approach (CBA).</a:t>
            </a:r>
          </a:p>
        </p:txBody>
      </p:sp>
      <p:sp>
        <p:nvSpPr>
          <p:cNvPr id="7" name="Text 10">
            <a:extLst>
              <a:ext uri="{FF2B5EF4-FFF2-40B4-BE49-F238E27FC236}">
                <a16:creationId xmlns:a16="http://schemas.microsoft.com/office/drawing/2014/main" id="{BF124CB0-DCC2-4A80-82B4-5AF9688BDBE2}"/>
              </a:ext>
            </a:extLst>
          </p:cNvPr>
          <p:cNvSpPr/>
          <p:nvPr/>
        </p:nvSpPr>
        <p:spPr>
          <a:xfrm>
            <a:off x="4825788" y="2744063"/>
            <a:ext cx="5378916" cy="37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GB" sz="2800">
                <a:solidFill>
                  <a:srgbClr val="92D050"/>
                </a:solidFill>
                <a:latin typeface="Arial Black" panose="020B0A04020102020204" pitchFamily="34" charset="0"/>
                <a:ea typeface="Crimson Pro Semi Bold" pitchFamily="34" charset="-122"/>
                <a:cs typeface="Crimson Pro Semi Bold" pitchFamily="34" charset="-120"/>
              </a:rPr>
              <a:t>Drawing up Training Reference Frameworks</a:t>
            </a:r>
          </a:p>
        </p:txBody>
      </p:sp>
      <p:sp>
        <p:nvSpPr>
          <p:cNvPr id="8" name="Text 11">
            <a:extLst>
              <a:ext uri="{FF2B5EF4-FFF2-40B4-BE49-F238E27FC236}">
                <a16:creationId xmlns:a16="http://schemas.microsoft.com/office/drawing/2014/main" id="{489CAA9F-9A05-459F-8BB8-B691214CD983}"/>
              </a:ext>
            </a:extLst>
          </p:cNvPr>
          <p:cNvSpPr/>
          <p:nvPr/>
        </p:nvSpPr>
        <p:spPr>
          <a:xfrm>
            <a:off x="4776044" y="3237076"/>
            <a:ext cx="5428660" cy="723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GB" sz="24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The NTTPDC draws up and updates training reference frameworks with all its components.</a:t>
            </a:r>
          </a:p>
        </p:txBody>
      </p:sp>
      <p:sp>
        <p:nvSpPr>
          <p:cNvPr id="9" name="Text 15">
            <a:extLst>
              <a:ext uri="{FF2B5EF4-FFF2-40B4-BE49-F238E27FC236}">
                <a16:creationId xmlns:a16="http://schemas.microsoft.com/office/drawing/2014/main" id="{41D9FAB4-5C51-482F-B76A-A8D66548C4E4}"/>
              </a:ext>
            </a:extLst>
          </p:cNvPr>
          <p:cNvSpPr/>
          <p:nvPr/>
        </p:nvSpPr>
        <p:spPr>
          <a:xfrm>
            <a:off x="5742883" y="5078335"/>
            <a:ext cx="4589837" cy="281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GB" sz="280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Crimson Pro Semi Bold" pitchFamily="34" charset="-122"/>
                <a:cs typeface="Crimson Pro Semi Bold" pitchFamily="34" charset="-120"/>
              </a:rPr>
              <a:t>Implementation Support</a:t>
            </a:r>
          </a:p>
        </p:txBody>
      </p:sp>
      <p:sp>
        <p:nvSpPr>
          <p:cNvPr id="10" name="Text 16">
            <a:extLst>
              <a:ext uri="{FF2B5EF4-FFF2-40B4-BE49-F238E27FC236}">
                <a16:creationId xmlns:a16="http://schemas.microsoft.com/office/drawing/2014/main" id="{668EB986-8E04-4CC3-B533-B5CE44394921}"/>
              </a:ext>
            </a:extLst>
          </p:cNvPr>
          <p:cNvSpPr/>
          <p:nvPr/>
        </p:nvSpPr>
        <p:spPr>
          <a:xfrm>
            <a:off x="5745277" y="5570792"/>
            <a:ext cx="5227523" cy="79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GB" sz="24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The NTTPDC supports the implementation of vocational training and apprenticeship programmes.</a:t>
            </a:r>
          </a:p>
        </p:txBody>
      </p:sp>
      <p:grpSp>
        <p:nvGrpSpPr>
          <p:cNvPr id="11" name="Groupe 55">
            <a:extLst>
              <a:ext uri="{FF2B5EF4-FFF2-40B4-BE49-F238E27FC236}">
                <a16:creationId xmlns:a16="http://schemas.microsoft.com/office/drawing/2014/main" id="{075B6C1C-196B-43D8-9D09-5F4C97A9D610}"/>
              </a:ext>
            </a:extLst>
          </p:cNvPr>
          <p:cNvGrpSpPr/>
          <p:nvPr/>
        </p:nvGrpSpPr>
        <p:grpSpPr>
          <a:xfrm>
            <a:off x="1786577" y="1425443"/>
            <a:ext cx="723818" cy="723818"/>
            <a:chOff x="3518998" y="1297142"/>
            <a:chExt cx="723818" cy="723818"/>
          </a:xfrm>
        </p:grpSpPr>
        <p:sp>
          <p:nvSpPr>
            <p:cNvPr id="12" name="Ellipse 56">
              <a:extLst>
                <a:ext uri="{FF2B5EF4-FFF2-40B4-BE49-F238E27FC236}">
                  <a16:creationId xmlns:a16="http://schemas.microsoft.com/office/drawing/2014/main" id="{6663108F-0961-476A-A4F0-8A3869832CB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Arial Rounded MT Bold" panose="020F0704030504030204" pitchFamily="34" charset="0"/>
                </a:rPr>
                <a:t>1</a:t>
              </a:r>
            </a:p>
          </p:txBody>
        </p:sp>
        <p:sp>
          <p:nvSpPr>
            <p:cNvPr id="13" name="Ellipse 57">
              <a:extLst>
                <a:ext uri="{FF2B5EF4-FFF2-40B4-BE49-F238E27FC236}">
                  <a16:creationId xmlns:a16="http://schemas.microsoft.com/office/drawing/2014/main" id="{F1F31BA0-19CA-4E06-A585-DD734F1DB11B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e 44">
            <a:extLst>
              <a:ext uri="{FF2B5EF4-FFF2-40B4-BE49-F238E27FC236}">
                <a16:creationId xmlns:a16="http://schemas.microsoft.com/office/drawing/2014/main" id="{549F76B7-AD1B-40D9-82AB-91AB48B40A00}"/>
              </a:ext>
            </a:extLst>
          </p:cNvPr>
          <p:cNvGrpSpPr/>
          <p:nvPr/>
        </p:nvGrpSpPr>
        <p:grpSpPr>
          <a:xfrm>
            <a:off x="4735322" y="5330834"/>
            <a:ext cx="723818" cy="723818"/>
            <a:chOff x="3518998" y="1297142"/>
            <a:chExt cx="723818" cy="723818"/>
          </a:xfrm>
        </p:grpSpPr>
        <p:sp>
          <p:nvSpPr>
            <p:cNvPr id="15" name="Ellipse 45">
              <a:extLst>
                <a:ext uri="{FF2B5EF4-FFF2-40B4-BE49-F238E27FC236}">
                  <a16:creationId xmlns:a16="http://schemas.microsoft.com/office/drawing/2014/main" id="{088E5FE1-92E7-429F-B3A4-C9786B20072C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3</a:t>
              </a:r>
            </a:p>
          </p:txBody>
        </p:sp>
        <p:sp>
          <p:nvSpPr>
            <p:cNvPr id="16" name="Ellipse 46">
              <a:extLst>
                <a:ext uri="{FF2B5EF4-FFF2-40B4-BE49-F238E27FC236}">
                  <a16:creationId xmlns:a16="http://schemas.microsoft.com/office/drawing/2014/main" id="{3F7997CE-F11A-493C-9754-80DD63E9091B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e 65">
            <a:extLst>
              <a:ext uri="{FF2B5EF4-FFF2-40B4-BE49-F238E27FC236}">
                <a16:creationId xmlns:a16="http://schemas.microsoft.com/office/drawing/2014/main" id="{E19B2568-7B62-4EFF-903E-83C4CE9163E1}"/>
              </a:ext>
            </a:extLst>
          </p:cNvPr>
          <p:cNvGrpSpPr/>
          <p:nvPr/>
        </p:nvGrpSpPr>
        <p:grpSpPr>
          <a:xfrm>
            <a:off x="3911388" y="2653506"/>
            <a:ext cx="723818" cy="723818"/>
            <a:chOff x="3518998" y="1297142"/>
            <a:chExt cx="723818" cy="723818"/>
          </a:xfrm>
        </p:grpSpPr>
        <p:sp>
          <p:nvSpPr>
            <p:cNvPr id="18" name="Ellipse 66">
              <a:extLst>
                <a:ext uri="{FF2B5EF4-FFF2-40B4-BE49-F238E27FC236}">
                  <a16:creationId xmlns:a16="http://schemas.microsoft.com/office/drawing/2014/main" id="{198CB254-9DCE-47C1-97BD-BF62067338F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Arial Rounded MT Bold" panose="020F0704030504030204" pitchFamily="34" charset="0"/>
                </a:rPr>
                <a:t>2</a:t>
              </a:r>
            </a:p>
          </p:txBody>
        </p:sp>
        <p:sp>
          <p:nvSpPr>
            <p:cNvPr id="19" name="Ellipse 67">
              <a:extLst>
                <a:ext uri="{FF2B5EF4-FFF2-40B4-BE49-F238E27FC236}">
                  <a16:creationId xmlns:a16="http://schemas.microsoft.com/office/drawing/2014/main" id="{2D07057F-967C-4345-81B4-8EDD7FDABE29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F9A8A4B-3ADA-4C43-A273-5A1EC9E880DD}"/>
              </a:ext>
            </a:extLst>
          </p:cNvPr>
          <p:cNvSpPr/>
          <p:nvPr/>
        </p:nvSpPr>
        <p:spPr>
          <a:xfrm>
            <a:off x="125616" y="4487363"/>
            <a:ext cx="32310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Arial Black" panose="020B0A04020102020204" pitchFamily="34" charset="0"/>
                <a:ea typeface="Crimson Pro Semi Bold" pitchFamily="34" charset="-122"/>
                <a:cs typeface="Crimson Pro Semi Bold" pitchFamily="34" charset="-120"/>
              </a:rPr>
              <a:t>Programme Development</a:t>
            </a:r>
          </a:p>
        </p:txBody>
      </p:sp>
    </p:spTree>
    <p:extLst>
      <p:ext uri="{BB962C8B-B14F-4D97-AF65-F5344CB8AC3E}">
        <p14:creationId xmlns:p14="http://schemas.microsoft.com/office/powerpoint/2010/main" val="271841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2E7C5D2-4636-46F7-AAA4-4E6CEB95D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6A071D1-6AD2-4E99-9C84-DF0B10FD07C0}"/>
              </a:ext>
            </a:extLst>
          </p:cNvPr>
          <p:cNvSpPr/>
          <p:nvPr/>
        </p:nvSpPr>
        <p:spPr>
          <a:xfrm>
            <a:off x="-2246520" y="2690255"/>
            <a:ext cx="6400800" cy="640080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1D67AE-2AAE-4A9E-B64B-B05CC47F46F3}"/>
              </a:ext>
            </a:extLst>
          </p:cNvPr>
          <p:cNvSpPr/>
          <p:nvPr/>
        </p:nvSpPr>
        <p:spPr>
          <a:xfrm>
            <a:off x="-1789320" y="3147455"/>
            <a:ext cx="5486400" cy="5486400"/>
          </a:xfrm>
          <a:prstGeom prst="ellipse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D5DEA9-621E-4F12-BB22-BE8946E0A91E}"/>
              </a:ext>
            </a:extLst>
          </p:cNvPr>
          <p:cNvSpPr/>
          <p:nvPr/>
        </p:nvSpPr>
        <p:spPr>
          <a:xfrm>
            <a:off x="-1332120" y="3604655"/>
            <a:ext cx="4572000" cy="4572000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9EEF93FE-6C8F-43BF-B4C6-AE753E4E1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978" y="2525281"/>
            <a:ext cx="683078" cy="766559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3EA3429A-03FA-4111-8392-F0605622A9EE}"/>
              </a:ext>
            </a:extLst>
          </p:cNvPr>
          <p:cNvSpPr/>
          <p:nvPr/>
        </p:nvSpPr>
        <p:spPr>
          <a:xfrm>
            <a:off x="4044114" y="2690255"/>
            <a:ext cx="2136100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GB" sz="3200">
                <a:solidFill>
                  <a:srgbClr val="4C4C4D"/>
                </a:solidFill>
                <a:latin typeface="+mj-lt"/>
                <a:ea typeface="Crimson Pro Semi Bold" pitchFamily="34" charset="-122"/>
                <a:cs typeface="Crimson Pro Semi Bold" pitchFamily="34" charset="-120"/>
              </a:rPr>
              <a:t>Library</a:t>
            </a:r>
          </a:p>
        </p:txBody>
      </p:sp>
      <p:pic>
        <p:nvPicPr>
          <p:cNvPr id="17" name="Image 2" descr="preencoded.png">
            <a:extLst>
              <a:ext uri="{FF2B5EF4-FFF2-40B4-BE49-F238E27FC236}">
                <a16:creationId xmlns:a16="http://schemas.microsoft.com/office/drawing/2014/main" id="{563C24CE-4610-4B2C-9FDA-83400818C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11" y="1445909"/>
            <a:ext cx="657212" cy="657212"/>
          </a:xfrm>
          <a:prstGeom prst="rect">
            <a:avLst/>
          </a:prstGeom>
        </p:spPr>
      </p:pic>
      <p:sp>
        <p:nvSpPr>
          <p:cNvPr id="18" name="Text 3">
            <a:extLst>
              <a:ext uri="{FF2B5EF4-FFF2-40B4-BE49-F238E27FC236}">
                <a16:creationId xmlns:a16="http://schemas.microsoft.com/office/drawing/2014/main" id="{B7068425-323F-4587-BC6C-2279DEE75073}"/>
              </a:ext>
            </a:extLst>
          </p:cNvPr>
          <p:cNvSpPr/>
          <p:nvPr/>
        </p:nvSpPr>
        <p:spPr>
          <a:xfrm>
            <a:off x="1805655" y="1641046"/>
            <a:ext cx="1792305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GB" sz="3200">
                <a:solidFill>
                  <a:srgbClr val="4C4C4D"/>
                </a:solidFill>
                <a:latin typeface="+mj-lt"/>
                <a:ea typeface="Crimson Pro Semi Bold" pitchFamily="34" charset="-122"/>
                <a:cs typeface="Crimson Pro Semi Bold" pitchFamily="34" charset="-120"/>
              </a:rPr>
              <a:t>Cafeteria</a:t>
            </a:r>
          </a:p>
        </p:txBody>
      </p:sp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AEB042F6-FDB7-407E-B8A8-D3AB0C1E9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417" y="4033413"/>
            <a:ext cx="776331" cy="776331"/>
          </a:xfrm>
          <a:prstGeom prst="rect">
            <a:avLst/>
          </a:prstGeom>
        </p:spPr>
      </p:pic>
      <p:sp>
        <p:nvSpPr>
          <p:cNvPr id="20" name="Text 5">
            <a:extLst>
              <a:ext uri="{FF2B5EF4-FFF2-40B4-BE49-F238E27FC236}">
                <a16:creationId xmlns:a16="http://schemas.microsoft.com/office/drawing/2014/main" id="{A84AEFCD-0E67-477C-BED3-5889C561229E}"/>
              </a:ext>
            </a:extLst>
          </p:cNvPr>
          <p:cNvSpPr/>
          <p:nvPr/>
        </p:nvSpPr>
        <p:spPr>
          <a:xfrm>
            <a:off x="5491197" y="4366013"/>
            <a:ext cx="2136100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GB" sz="3200">
                <a:solidFill>
                  <a:srgbClr val="4C4C4D"/>
                </a:solidFill>
                <a:latin typeface="+mj-lt"/>
                <a:ea typeface="Crimson Pro Semi Bold" pitchFamily="34" charset="-122"/>
                <a:cs typeface="Crimson Pro Semi Bold" pitchFamily="34" charset="-120"/>
              </a:rPr>
              <a:t>Printing Unit</a:t>
            </a:r>
          </a:p>
        </p:txBody>
      </p:sp>
      <p:pic>
        <p:nvPicPr>
          <p:cNvPr id="21" name="Image 4" descr="preencoded.png">
            <a:extLst>
              <a:ext uri="{FF2B5EF4-FFF2-40B4-BE49-F238E27FC236}">
                <a16:creationId xmlns:a16="http://schemas.microsoft.com/office/drawing/2014/main" id="{A2175799-8778-44A0-9BCC-18FDEFE3B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34" y="5709171"/>
            <a:ext cx="776331" cy="776331"/>
          </a:xfrm>
          <a:prstGeom prst="rect">
            <a:avLst/>
          </a:prstGeom>
        </p:spPr>
      </p:pic>
      <p:sp>
        <p:nvSpPr>
          <p:cNvPr id="22" name="Text 7">
            <a:extLst>
              <a:ext uri="{FF2B5EF4-FFF2-40B4-BE49-F238E27FC236}">
                <a16:creationId xmlns:a16="http://schemas.microsoft.com/office/drawing/2014/main" id="{1C3D5212-BF93-44D2-B4B2-2A966D0333B5}"/>
              </a:ext>
            </a:extLst>
          </p:cNvPr>
          <p:cNvSpPr/>
          <p:nvPr/>
        </p:nvSpPr>
        <p:spPr>
          <a:xfrm>
            <a:off x="5834658" y="6140643"/>
            <a:ext cx="3585278" cy="30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GB" sz="3200">
                <a:solidFill>
                  <a:srgbClr val="4C4C4D"/>
                </a:solidFill>
                <a:latin typeface="+mj-lt"/>
                <a:ea typeface="Crimson Pro Semi Bold" pitchFamily="34" charset="-122"/>
                <a:cs typeface="Crimson Pro Semi Bold" pitchFamily="34" charset="-120"/>
              </a:rPr>
              <a:t>Meeting Rooms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FB4C0-0A93-4E42-9D44-D999B39E5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5" y="3854156"/>
            <a:ext cx="1855015" cy="18550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23FFD0-409E-4CA7-9F09-309AB349A35F}"/>
              </a:ext>
            </a:extLst>
          </p:cNvPr>
          <p:cNvSpPr/>
          <p:nvPr/>
        </p:nvSpPr>
        <p:spPr>
          <a:xfrm>
            <a:off x="366753" y="5774170"/>
            <a:ext cx="2391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Arial Black" panose="020B0A04020102020204" pitchFamily="34" charset="0"/>
                <a:ea typeface="Crimson Pro Semi Bold" pitchFamily="34" charset="-122"/>
                <a:cs typeface="Crimson Pro Semi Bold" pitchFamily="34" charset="-12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65449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  <p:bldP spid="18" grpId="0" animBg="1"/>
      <p:bldP spid="20" grpId="0" animBg="1"/>
      <p:bldP spid="2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8929442-BF89-4BC9-BEBF-331C54B39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725C983-FBB1-4089-B68C-DC83EA63C1D8}"/>
              </a:ext>
            </a:extLst>
          </p:cNvPr>
          <p:cNvSpPr/>
          <p:nvPr/>
        </p:nvSpPr>
        <p:spPr>
          <a:xfrm>
            <a:off x="-2310290" y="266342"/>
            <a:ext cx="6400800" cy="640080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2FFAB2-ED84-406D-AB49-5942A94BE40C}"/>
              </a:ext>
            </a:extLst>
          </p:cNvPr>
          <p:cNvSpPr/>
          <p:nvPr/>
        </p:nvSpPr>
        <p:spPr>
          <a:xfrm>
            <a:off x="-1853090" y="723542"/>
            <a:ext cx="5486400" cy="5486400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FA992F-FC5C-4C79-8F36-819C84C414A3}"/>
              </a:ext>
            </a:extLst>
          </p:cNvPr>
          <p:cNvSpPr/>
          <p:nvPr/>
        </p:nvSpPr>
        <p:spPr>
          <a:xfrm>
            <a:off x="-1395890" y="1180742"/>
            <a:ext cx="4572000" cy="4572000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9BB21A0B-EDB1-4C5A-AA69-966407FF539B}"/>
              </a:ext>
            </a:extLst>
          </p:cNvPr>
          <p:cNvSpPr/>
          <p:nvPr/>
        </p:nvSpPr>
        <p:spPr>
          <a:xfrm>
            <a:off x="4090510" y="424124"/>
            <a:ext cx="6939439" cy="778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GB" sz="28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Trainers of public and private vocational training institutions</a:t>
            </a:r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F0A956C6-AF79-460E-9AB5-C4AAEB6FE314}"/>
              </a:ext>
            </a:extLst>
          </p:cNvPr>
          <p:cNvSpPr/>
          <p:nvPr/>
        </p:nvSpPr>
        <p:spPr>
          <a:xfrm>
            <a:off x="4938741" y="1965998"/>
            <a:ext cx="6190150" cy="778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GB" sz="28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Companies, public, mixed-economy and private administrations</a:t>
            </a:r>
          </a:p>
        </p:txBody>
      </p:sp>
      <p:sp>
        <p:nvSpPr>
          <p:cNvPr id="14" name="Shape 6">
            <a:extLst>
              <a:ext uri="{FF2B5EF4-FFF2-40B4-BE49-F238E27FC236}">
                <a16:creationId xmlns:a16="http://schemas.microsoft.com/office/drawing/2014/main" id="{EFEBC558-121F-42CA-BCE1-5EACF695FD8A}"/>
              </a:ext>
            </a:extLst>
          </p:cNvPr>
          <p:cNvSpPr/>
          <p:nvPr/>
        </p:nvSpPr>
        <p:spPr>
          <a:xfrm>
            <a:off x="4333756" y="2770703"/>
            <a:ext cx="7425928" cy="69603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D69BD517-30DC-44CC-8C93-0F1F6906FBFB}"/>
              </a:ext>
            </a:extLst>
          </p:cNvPr>
          <p:cNvSpPr/>
          <p:nvPr/>
        </p:nvSpPr>
        <p:spPr>
          <a:xfrm>
            <a:off x="5144930" y="3464060"/>
            <a:ext cx="5998453" cy="43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GB" sz="28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Decentralised Local Authorities</a:t>
            </a:r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6857ECA6-8A24-4BF6-A915-5CEB9DCA2728}"/>
              </a:ext>
            </a:extLst>
          </p:cNvPr>
          <p:cNvSpPr/>
          <p:nvPr/>
        </p:nvSpPr>
        <p:spPr>
          <a:xfrm>
            <a:off x="4802242" y="4663156"/>
            <a:ext cx="6145268" cy="933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GB" sz="28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Professional and Employers’ Organisations and Universities</a:t>
            </a:r>
          </a:p>
        </p:txBody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51E642D2-D2E3-463C-BF92-EEA5940B69BB}"/>
              </a:ext>
            </a:extLst>
          </p:cNvPr>
          <p:cNvSpPr/>
          <p:nvPr/>
        </p:nvSpPr>
        <p:spPr>
          <a:xfrm>
            <a:off x="4189452" y="6072005"/>
            <a:ext cx="6939439" cy="389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GB" sz="2800">
                <a:solidFill>
                  <a:srgbClr val="4C4C4D"/>
                </a:solidFill>
                <a:latin typeface="+mj-lt"/>
                <a:ea typeface="Heebo" pitchFamily="34" charset="-122"/>
                <a:cs typeface="Heebo" pitchFamily="34" charset="-120"/>
              </a:rPr>
              <a:t>Professional looking for a career change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E04799-898C-4B20-AED3-A88C5D51B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85" y="2576883"/>
            <a:ext cx="1753871" cy="17042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CB3410-7970-43D6-8C4E-4B6FC9B2E4D5}"/>
              </a:ext>
            </a:extLst>
          </p:cNvPr>
          <p:cNvSpPr/>
          <p:nvPr/>
        </p:nvSpPr>
        <p:spPr>
          <a:xfrm rot="16200000">
            <a:off x="-656193" y="3152354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>
                <a:solidFill>
                  <a:srgbClr val="0070C0"/>
                </a:solidFill>
                <a:latin typeface="Arial Black" panose="020B0A04020102020204" pitchFamily="34" charset="0"/>
                <a:ea typeface="Crimson Pro Semi Bold" pitchFamily="34" charset="-122"/>
                <a:cs typeface="Aharoni" panose="02010803020104030203" pitchFamily="2" charset="-79"/>
              </a:rPr>
              <a:t>Our Targets</a:t>
            </a:r>
          </a:p>
        </p:txBody>
      </p:sp>
      <p:grpSp>
        <p:nvGrpSpPr>
          <p:cNvPr id="24" name="Groupe 12">
            <a:extLst>
              <a:ext uri="{FF2B5EF4-FFF2-40B4-BE49-F238E27FC236}">
                <a16:creationId xmlns:a16="http://schemas.microsoft.com/office/drawing/2014/main" id="{F261352E-AE38-412D-85AC-77224C0AE46B}"/>
              </a:ext>
            </a:extLst>
          </p:cNvPr>
          <p:cNvGrpSpPr/>
          <p:nvPr/>
        </p:nvGrpSpPr>
        <p:grpSpPr>
          <a:xfrm>
            <a:off x="3203377" y="481326"/>
            <a:ext cx="720991" cy="720991"/>
            <a:chOff x="3518998" y="1297142"/>
            <a:chExt cx="723818" cy="723818"/>
          </a:xfrm>
        </p:grpSpPr>
        <p:sp>
          <p:nvSpPr>
            <p:cNvPr id="25" name="Ellipse 6">
              <a:extLst>
                <a:ext uri="{FF2B5EF4-FFF2-40B4-BE49-F238E27FC236}">
                  <a16:creationId xmlns:a16="http://schemas.microsoft.com/office/drawing/2014/main" id="{1B3C21AE-ADAE-465E-A954-966BADF8002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6" name="Ellipse 32">
              <a:extLst>
                <a:ext uri="{FF2B5EF4-FFF2-40B4-BE49-F238E27FC236}">
                  <a16:creationId xmlns:a16="http://schemas.microsoft.com/office/drawing/2014/main" id="{6959718F-BEDB-4EBE-A197-39BBE1392E94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e 35">
            <a:extLst>
              <a:ext uri="{FF2B5EF4-FFF2-40B4-BE49-F238E27FC236}">
                <a16:creationId xmlns:a16="http://schemas.microsoft.com/office/drawing/2014/main" id="{B5DC8527-EC4A-4D5A-991E-B44BD499283C}"/>
              </a:ext>
            </a:extLst>
          </p:cNvPr>
          <p:cNvGrpSpPr/>
          <p:nvPr/>
        </p:nvGrpSpPr>
        <p:grpSpPr>
          <a:xfrm>
            <a:off x="4039924" y="1913714"/>
            <a:ext cx="723818" cy="723818"/>
            <a:chOff x="3518998" y="1297142"/>
            <a:chExt cx="723818" cy="723818"/>
          </a:xfrm>
        </p:grpSpPr>
        <p:sp>
          <p:nvSpPr>
            <p:cNvPr id="28" name="Ellipse 38">
              <a:extLst>
                <a:ext uri="{FF2B5EF4-FFF2-40B4-BE49-F238E27FC236}">
                  <a16:creationId xmlns:a16="http://schemas.microsoft.com/office/drawing/2014/main" id="{507D65D9-0D4B-4EC0-93E9-2C805A24F468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9" name="Ellipse 41">
              <a:extLst>
                <a:ext uri="{FF2B5EF4-FFF2-40B4-BE49-F238E27FC236}">
                  <a16:creationId xmlns:a16="http://schemas.microsoft.com/office/drawing/2014/main" id="{F5650F59-1529-444F-84A9-523B5D1DF926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e 44">
            <a:extLst>
              <a:ext uri="{FF2B5EF4-FFF2-40B4-BE49-F238E27FC236}">
                <a16:creationId xmlns:a16="http://schemas.microsoft.com/office/drawing/2014/main" id="{1490C7BE-75E0-4764-98CA-56F4A8A3CD0B}"/>
              </a:ext>
            </a:extLst>
          </p:cNvPr>
          <p:cNvGrpSpPr/>
          <p:nvPr/>
        </p:nvGrpSpPr>
        <p:grpSpPr>
          <a:xfrm>
            <a:off x="4177366" y="3359329"/>
            <a:ext cx="723818" cy="723818"/>
            <a:chOff x="3518998" y="1297142"/>
            <a:chExt cx="723818" cy="723818"/>
          </a:xfrm>
        </p:grpSpPr>
        <p:sp>
          <p:nvSpPr>
            <p:cNvPr id="31" name="Ellipse 45">
              <a:extLst>
                <a:ext uri="{FF2B5EF4-FFF2-40B4-BE49-F238E27FC236}">
                  <a16:creationId xmlns:a16="http://schemas.microsoft.com/office/drawing/2014/main" id="{4AF7FCDB-157B-430C-877B-13D2AA6F4C6A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" name="Ellipse 46">
              <a:extLst>
                <a:ext uri="{FF2B5EF4-FFF2-40B4-BE49-F238E27FC236}">
                  <a16:creationId xmlns:a16="http://schemas.microsoft.com/office/drawing/2014/main" id="{71651B66-E5BE-4AAE-9DD1-3AF41B34A47B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e 50">
            <a:extLst>
              <a:ext uri="{FF2B5EF4-FFF2-40B4-BE49-F238E27FC236}">
                <a16:creationId xmlns:a16="http://schemas.microsoft.com/office/drawing/2014/main" id="{DA6C19AE-628D-446C-B4E5-3C92EA79AF9D}"/>
              </a:ext>
            </a:extLst>
          </p:cNvPr>
          <p:cNvGrpSpPr/>
          <p:nvPr/>
        </p:nvGrpSpPr>
        <p:grpSpPr>
          <a:xfrm>
            <a:off x="3947775" y="4671539"/>
            <a:ext cx="723818" cy="723818"/>
            <a:chOff x="3518998" y="1297142"/>
            <a:chExt cx="723818" cy="723818"/>
          </a:xfrm>
        </p:grpSpPr>
        <p:sp>
          <p:nvSpPr>
            <p:cNvPr id="34" name="Ellipse 51">
              <a:extLst>
                <a:ext uri="{FF2B5EF4-FFF2-40B4-BE49-F238E27FC236}">
                  <a16:creationId xmlns:a16="http://schemas.microsoft.com/office/drawing/2014/main" id="{BAFAA629-023B-4794-9051-E9F06C84DA37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5" name="Ellipse 52">
              <a:extLst>
                <a:ext uri="{FF2B5EF4-FFF2-40B4-BE49-F238E27FC236}">
                  <a16:creationId xmlns:a16="http://schemas.microsoft.com/office/drawing/2014/main" id="{87B722F5-D6AA-434D-9570-0DC7FC629EBB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e 55">
            <a:extLst>
              <a:ext uri="{FF2B5EF4-FFF2-40B4-BE49-F238E27FC236}">
                <a16:creationId xmlns:a16="http://schemas.microsoft.com/office/drawing/2014/main" id="{436B5F74-56FD-42AD-915A-0317C87CBEE1}"/>
              </a:ext>
            </a:extLst>
          </p:cNvPr>
          <p:cNvGrpSpPr/>
          <p:nvPr/>
        </p:nvGrpSpPr>
        <p:grpSpPr>
          <a:xfrm>
            <a:off x="3152094" y="5835419"/>
            <a:ext cx="723818" cy="723818"/>
            <a:chOff x="3518998" y="1297142"/>
            <a:chExt cx="723818" cy="723818"/>
          </a:xfrm>
        </p:grpSpPr>
        <p:sp>
          <p:nvSpPr>
            <p:cNvPr id="37" name="Ellipse 56">
              <a:extLst>
                <a:ext uri="{FF2B5EF4-FFF2-40B4-BE49-F238E27FC236}">
                  <a16:creationId xmlns:a16="http://schemas.microsoft.com/office/drawing/2014/main" id="{B2821D92-F10A-4C0E-8ABA-0C13461491DA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8" name="Ellipse 57">
              <a:extLst>
                <a:ext uri="{FF2B5EF4-FFF2-40B4-BE49-F238E27FC236}">
                  <a16:creationId xmlns:a16="http://schemas.microsoft.com/office/drawing/2014/main" id="{B686B722-28F0-485D-9690-44ABBD065FFA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2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27AFBB-F1F6-4F57-95E1-CC268F9D7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A7E120-E44A-4F96-AE1D-1B0D08205330}"/>
              </a:ext>
            </a:extLst>
          </p:cNvPr>
          <p:cNvSpPr/>
          <p:nvPr/>
        </p:nvSpPr>
        <p:spPr>
          <a:xfrm>
            <a:off x="358926" y="1237036"/>
            <a:ext cx="4860823" cy="4860823"/>
          </a:xfrm>
          <a:prstGeom prst="ellipse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FAD7F8-664E-495C-A380-354204B60A73}"/>
              </a:ext>
            </a:extLst>
          </p:cNvPr>
          <p:cNvSpPr/>
          <p:nvPr/>
        </p:nvSpPr>
        <p:spPr>
          <a:xfrm>
            <a:off x="706127" y="1584237"/>
            <a:ext cx="4166420" cy="4166420"/>
          </a:xfrm>
          <a:prstGeom prst="ellipse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4AA6B4-3C90-4E59-A069-C3B80E6F455A}"/>
              </a:ext>
            </a:extLst>
          </p:cNvPr>
          <p:cNvSpPr/>
          <p:nvPr/>
        </p:nvSpPr>
        <p:spPr>
          <a:xfrm>
            <a:off x="1053329" y="1931439"/>
            <a:ext cx="3472016" cy="3472016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5886EC66-47D6-4A28-B524-E1E8E4C13A0D}"/>
              </a:ext>
            </a:extLst>
          </p:cNvPr>
          <p:cNvSpPr/>
          <p:nvPr/>
        </p:nvSpPr>
        <p:spPr>
          <a:xfrm>
            <a:off x="5915668" y="1466517"/>
            <a:ext cx="5445671" cy="450413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>
                <a:solidFill>
                  <a:schemeClr val="bg1"/>
                </a:solidFill>
                <a:latin typeface="Arial Black" panose="020B0A04020102020204" pitchFamily="34" charset="0"/>
                <a:ea typeface="Crimson Pro Semi Bold" pitchFamily="34" charset="-122"/>
                <a:cs typeface="Crimson Pro Semi Bold" pitchFamily="34" charset="-120"/>
              </a:rPr>
              <a:t>Level 3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E815EFA9-DDA4-47F0-85EA-B35BC094E6DA}"/>
              </a:ext>
            </a:extLst>
          </p:cNvPr>
          <p:cNvSpPr/>
          <p:nvPr/>
        </p:nvSpPr>
        <p:spPr>
          <a:xfrm>
            <a:off x="5915668" y="2049447"/>
            <a:ext cx="5445671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Goudy Old Style" panose="02020502050305020303" pitchFamily="18" charset="0"/>
                <a:ea typeface="Heebo" pitchFamily="34" charset="-122"/>
                <a:cs typeface="Heebo" pitchFamily="34" charset="-120"/>
              </a:rPr>
              <a:t>CNFPM</a:t>
            </a:r>
            <a:r>
              <a:rPr lang="en-GB" sz="3200" dirty="0">
                <a:solidFill>
                  <a:srgbClr val="4C4C4D"/>
                </a:solidFill>
                <a:latin typeface="Goudy Old Style" panose="02020502050305020303" pitchFamily="18" charset="0"/>
                <a:ea typeface="Heebo" pitchFamily="34" charset="-122"/>
                <a:cs typeface="Heebo" pitchFamily="34" charset="-120"/>
              </a:rPr>
              <a:t>: National Vocational Trainer Certificate- Master.</a:t>
            </a:r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FFAA6A37-8D25-4D85-95BA-32EF7CB142F3}"/>
              </a:ext>
            </a:extLst>
          </p:cNvPr>
          <p:cNvSpPr/>
          <p:nvPr/>
        </p:nvSpPr>
        <p:spPr>
          <a:xfrm>
            <a:off x="1053329" y="2402943"/>
            <a:ext cx="3624743" cy="138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GB" sz="4300">
                <a:solidFill>
                  <a:schemeClr val="bg1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Types of certifications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1A679820-F2FA-4360-A312-CB7ECD53B6E6}"/>
              </a:ext>
            </a:extLst>
          </p:cNvPr>
          <p:cNvSpPr/>
          <p:nvPr/>
        </p:nvSpPr>
        <p:spPr>
          <a:xfrm>
            <a:off x="5954963" y="3099914"/>
            <a:ext cx="5445671" cy="4504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lIns="0" tIns="0" rIns="0" bIns="0" rtlCol="0" anchor="t"/>
          <a:lstStyle/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>
                <a:solidFill>
                  <a:schemeClr val="bg1"/>
                </a:solidFill>
                <a:latin typeface="Arial Black" panose="020B0A04020102020204" pitchFamily="34" charset="0"/>
                <a:ea typeface="Crimson Pro Semi Bold" pitchFamily="34" charset="-122"/>
                <a:cs typeface="Crimson Pro Semi Bold" pitchFamily="34" charset="-120"/>
              </a:rPr>
              <a:t>Level 2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853FA51B-DC63-4D64-945D-9733614AE3B2}"/>
              </a:ext>
            </a:extLst>
          </p:cNvPr>
          <p:cNvSpPr/>
          <p:nvPr/>
        </p:nvSpPr>
        <p:spPr>
          <a:xfrm>
            <a:off x="5954963" y="3682844"/>
            <a:ext cx="5445671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GB" sz="3200">
                <a:solidFill>
                  <a:srgbClr val="00B0F0"/>
                </a:solidFill>
                <a:latin typeface="Goudy Old Style" panose="02020502050305020303" pitchFamily="18" charset="0"/>
                <a:ea typeface="Heebo" pitchFamily="34" charset="-122"/>
                <a:cs typeface="Heebo" pitchFamily="34" charset="-120"/>
              </a:rPr>
              <a:t>CNFPS</a:t>
            </a:r>
            <a:r>
              <a:rPr lang="en-GB" sz="3200">
                <a:solidFill>
                  <a:srgbClr val="4C4C4D"/>
                </a:solidFill>
                <a:latin typeface="Goudy Old Style" panose="02020502050305020303" pitchFamily="18" charset="0"/>
                <a:ea typeface="Heebo" pitchFamily="34" charset="-122"/>
                <a:cs typeface="Heebo" pitchFamily="34" charset="-120"/>
              </a:rPr>
              <a:t>: National Vocational Trainer Certificate- Senior </a:t>
            </a: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EAF3643C-5D57-4CB3-B023-907665F367B5}"/>
              </a:ext>
            </a:extLst>
          </p:cNvPr>
          <p:cNvSpPr/>
          <p:nvPr/>
        </p:nvSpPr>
        <p:spPr>
          <a:xfrm>
            <a:off x="5915668" y="4674662"/>
            <a:ext cx="5445671" cy="4504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none" lIns="0" tIns="0" rIns="0" bIns="0" rtlCol="0" anchor="t"/>
          <a:lstStyle/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>
                <a:solidFill>
                  <a:schemeClr val="bg1"/>
                </a:solidFill>
                <a:latin typeface="Arial Black" panose="020B0A04020102020204" pitchFamily="34" charset="0"/>
                <a:ea typeface="Crimson Pro Semi Bold" pitchFamily="34" charset="-122"/>
                <a:cs typeface="Crimson Pro Semi Bold" pitchFamily="34" charset="-120"/>
              </a:rPr>
              <a:t>Level 1</a:t>
            </a: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4A6E2C3B-0A66-4216-9912-719F01E7DC35}"/>
              </a:ext>
            </a:extLst>
          </p:cNvPr>
          <p:cNvSpPr/>
          <p:nvPr/>
        </p:nvSpPr>
        <p:spPr>
          <a:xfrm>
            <a:off x="5915668" y="5257592"/>
            <a:ext cx="5445671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GB" sz="3200">
                <a:solidFill>
                  <a:srgbClr val="7030A0"/>
                </a:solidFill>
                <a:latin typeface="Goudy Old Style" panose="02020502050305020303" pitchFamily="18" charset="0"/>
                <a:ea typeface="Heebo" pitchFamily="34" charset="-122"/>
                <a:cs typeface="Heebo" pitchFamily="34" charset="-120"/>
              </a:rPr>
              <a:t>CNFP</a:t>
            </a:r>
            <a:r>
              <a:rPr lang="en-GB" sz="3200">
                <a:solidFill>
                  <a:srgbClr val="4C4C4D"/>
                </a:solidFill>
                <a:latin typeface="Goudy Old Style" panose="02020502050305020303" pitchFamily="18" charset="0"/>
                <a:ea typeface="Heebo" pitchFamily="34" charset="-122"/>
                <a:cs typeface="Heebo" pitchFamily="34" charset="-120"/>
              </a:rPr>
              <a:t>: National Vocational Trainer Certificate-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84F88-D96B-4645-A955-FBC7F0C1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20" y="3890090"/>
            <a:ext cx="2784425" cy="16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0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6965D0-8F82-4333-A547-0D1E40E71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r="41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B40A9115-EA6E-4422-A470-EBD94872DC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888343 w 12192000"/>
              <a:gd name="connsiteY0" fmla="*/ 1730247 h 6858000"/>
              <a:gd name="connsiteX1" fmla="*/ 4587096 w 12192000"/>
              <a:gd name="connsiteY1" fmla="*/ 3429000 h 6858000"/>
              <a:gd name="connsiteX2" fmla="*/ 2888343 w 12192000"/>
              <a:gd name="connsiteY2" fmla="*/ 5127753 h 6858000"/>
              <a:gd name="connsiteX3" fmla="*/ 1189590 w 12192000"/>
              <a:gd name="connsiteY3" fmla="*/ 3429000 h 6858000"/>
              <a:gd name="connsiteX4" fmla="*/ 2888343 w 12192000"/>
              <a:gd name="connsiteY4" fmla="*/ 1730247 h 6858000"/>
              <a:gd name="connsiteX5" fmla="*/ 2888343 w 12192000"/>
              <a:gd name="connsiteY5" fmla="*/ 1237343 h 6858000"/>
              <a:gd name="connsiteX6" fmla="*/ 696686 w 12192000"/>
              <a:gd name="connsiteY6" fmla="*/ 3429000 h 6858000"/>
              <a:gd name="connsiteX7" fmla="*/ 2888343 w 12192000"/>
              <a:gd name="connsiteY7" fmla="*/ 5620657 h 6858000"/>
              <a:gd name="connsiteX8" fmla="*/ 5080000 w 12192000"/>
              <a:gd name="connsiteY8" fmla="*/ 3429000 h 6858000"/>
              <a:gd name="connsiteX9" fmla="*/ 2888343 w 12192000"/>
              <a:gd name="connsiteY9" fmla="*/ 1237343 h 6858000"/>
              <a:gd name="connsiteX10" fmla="*/ 0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2888343" y="1730247"/>
                </a:moveTo>
                <a:cubicBezTo>
                  <a:pt x="3826538" y="1730247"/>
                  <a:pt x="4587096" y="2490805"/>
                  <a:pt x="4587096" y="3429000"/>
                </a:cubicBezTo>
                <a:cubicBezTo>
                  <a:pt x="4587096" y="4367195"/>
                  <a:pt x="3826538" y="5127753"/>
                  <a:pt x="2888343" y="5127753"/>
                </a:cubicBezTo>
                <a:cubicBezTo>
                  <a:pt x="1950148" y="5127753"/>
                  <a:pt x="1189590" y="4367195"/>
                  <a:pt x="1189590" y="3429000"/>
                </a:cubicBezTo>
                <a:cubicBezTo>
                  <a:pt x="1189590" y="2490805"/>
                  <a:pt x="1950148" y="1730247"/>
                  <a:pt x="2888343" y="1730247"/>
                </a:cubicBezTo>
                <a:close/>
                <a:moveTo>
                  <a:pt x="2888343" y="1237343"/>
                </a:moveTo>
                <a:cubicBezTo>
                  <a:pt x="1677924" y="1237343"/>
                  <a:pt x="696686" y="2218581"/>
                  <a:pt x="696686" y="3429000"/>
                </a:cubicBezTo>
                <a:cubicBezTo>
                  <a:pt x="696686" y="4639419"/>
                  <a:pt x="1677924" y="5620657"/>
                  <a:pt x="2888343" y="5620657"/>
                </a:cubicBezTo>
                <a:cubicBezTo>
                  <a:pt x="4098762" y="5620657"/>
                  <a:pt x="5080000" y="4639419"/>
                  <a:pt x="5080000" y="3429000"/>
                </a:cubicBezTo>
                <a:cubicBezTo>
                  <a:pt x="5080000" y="2218581"/>
                  <a:pt x="4098762" y="1237343"/>
                  <a:pt x="2888343" y="12373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25DCB63-6E2C-4C5C-ABBA-7132A4D6F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25" y="2393915"/>
            <a:ext cx="2079319" cy="207017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D17AE10B-D0F3-4C27-8A49-4A91A4CE19DD}"/>
              </a:ext>
            </a:extLst>
          </p:cNvPr>
          <p:cNvSpPr/>
          <p:nvPr/>
        </p:nvSpPr>
        <p:spPr>
          <a:xfrm>
            <a:off x="645886" y="1219202"/>
            <a:ext cx="4419596" cy="4419596"/>
          </a:xfrm>
          <a:prstGeom prst="ellipse">
            <a:avLst/>
          </a:prstGeom>
          <a:noFill/>
          <a:ln>
            <a:solidFill>
              <a:schemeClr val="bg1">
                <a:alpha val="70000"/>
              </a:schemeClr>
            </a:solidFill>
          </a:ln>
          <a:effectLst>
            <a:glow rad="228600">
              <a:schemeClr val="accent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164D89-A6D1-4BD3-AC03-6576084A7862}"/>
              </a:ext>
            </a:extLst>
          </p:cNvPr>
          <p:cNvSpPr txBox="1"/>
          <p:nvPr/>
        </p:nvSpPr>
        <p:spPr>
          <a:xfrm>
            <a:off x="6339952" y="1800065"/>
            <a:ext cx="5194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200">
                <a:solidFill>
                  <a:schemeClr val="bg1"/>
                </a:solidFill>
                <a:latin typeface="Arial Black" panose="020B0A04020102020204" pitchFamily="34" charset="0"/>
              </a:rPr>
              <a:t>NTTPDC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DB84911-A724-414E-9617-CB326A84F00A}"/>
              </a:ext>
            </a:extLst>
          </p:cNvPr>
          <p:cNvSpPr txBox="1"/>
          <p:nvPr/>
        </p:nvSpPr>
        <p:spPr>
          <a:xfrm>
            <a:off x="5472368" y="3429000"/>
            <a:ext cx="60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>
                <a:solidFill>
                  <a:schemeClr val="accent2">
                    <a:lumMod val="75000"/>
                  </a:schemeClr>
                </a:solidFill>
              </a:rPr>
              <a:t>National Trainer Training and Programme Development Centre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F5226A-8333-497D-82BE-31A53309F90B}"/>
              </a:ext>
            </a:extLst>
          </p:cNvPr>
          <p:cNvSpPr txBox="1"/>
          <p:nvPr/>
        </p:nvSpPr>
        <p:spPr>
          <a:xfrm>
            <a:off x="8728357" y="6428177"/>
            <a:ext cx="2805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>
                <a:solidFill>
                  <a:schemeClr val="bg1">
                    <a:lumMod val="85000"/>
                  </a:schemeClr>
                </a:solidFill>
              </a:rPr>
              <a:t>© NTTPDC. All Rights Reserved.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F713FF0-89E8-473D-A07D-A73E12E4E8CD}"/>
              </a:ext>
            </a:extLst>
          </p:cNvPr>
          <p:cNvCxnSpPr/>
          <p:nvPr/>
        </p:nvCxnSpPr>
        <p:spPr>
          <a:xfrm>
            <a:off x="248075" y="6568426"/>
            <a:ext cx="8480282" cy="0"/>
          </a:xfrm>
          <a:prstGeom prst="line">
            <a:avLst/>
          </a:prstGeom>
          <a:ln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EE8FE4D-5411-4AB7-8BFC-0DB1A294BE37}"/>
              </a:ext>
            </a:extLst>
          </p:cNvPr>
          <p:cNvCxnSpPr>
            <a:cxnSpLocks/>
          </p:cNvCxnSpPr>
          <p:nvPr/>
        </p:nvCxnSpPr>
        <p:spPr>
          <a:xfrm>
            <a:off x="7331242" y="3183465"/>
            <a:ext cx="4203033" cy="0"/>
          </a:xfrm>
          <a:prstGeom prst="line">
            <a:avLst/>
          </a:prstGeom>
          <a:ln w="12700">
            <a:solidFill>
              <a:schemeClr val="bg1">
                <a:lumMod val="8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5">
            <a:extLst>
              <a:ext uri="{FF2B5EF4-FFF2-40B4-BE49-F238E27FC236}">
                <a16:creationId xmlns:a16="http://schemas.microsoft.com/office/drawing/2014/main" id="{350A02BB-0A78-48FF-ACDC-C13A607D4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2" y="4539712"/>
            <a:ext cx="3843504" cy="16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4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EB1E90-8EF0-48D9-B526-F82D18A05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A25FD9-0D11-4C77-BDFA-13FB84975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9676">
            <a:off x="4516405" y="1813167"/>
            <a:ext cx="8565414" cy="56347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F7660C-0BBE-453C-81EA-CDDE613754B6}"/>
              </a:ext>
            </a:extLst>
          </p:cNvPr>
          <p:cNvSpPr/>
          <p:nvPr/>
        </p:nvSpPr>
        <p:spPr>
          <a:xfrm>
            <a:off x="570272" y="2719871"/>
            <a:ext cx="47250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32303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Product of the international Cooperation between Cameroon and Korea through KOICA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C36F24-1E7A-49E6-86A6-65A5BD7778E8}"/>
              </a:ext>
            </a:extLst>
          </p:cNvPr>
          <p:cNvSpPr/>
          <p:nvPr/>
        </p:nvSpPr>
        <p:spPr>
          <a:xfrm>
            <a:off x="570272" y="1581098"/>
            <a:ext cx="36038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NTTPDC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2AA6A4-54FA-469C-B931-A922230BE519}"/>
              </a:ext>
            </a:extLst>
          </p:cNvPr>
          <p:cNvSpPr/>
          <p:nvPr/>
        </p:nvSpPr>
        <p:spPr>
          <a:xfrm>
            <a:off x="570272" y="4781973"/>
            <a:ext cx="36612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32303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Created on 04th May 2023 by  </a:t>
            </a:r>
          </a:p>
          <a:p>
            <a:r>
              <a:rPr lang="en-GB" sz="2000">
                <a:solidFill>
                  <a:srgbClr val="32303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Presidential Decree No 2023/237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4E12E0-BB88-47D9-867A-3241D57D857D}"/>
              </a:ext>
            </a:extLst>
          </p:cNvPr>
          <p:cNvSpPr/>
          <p:nvPr/>
        </p:nvSpPr>
        <p:spPr>
          <a:xfrm>
            <a:off x="8821970" y="320078"/>
            <a:ext cx="2799758" cy="2799758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19A13B-968F-43AF-8B49-7F81C9BB4829}"/>
              </a:ext>
            </a:extLst>
          </p:cNvPr>
          <p:cNvSpPr/>
          <p:nvPr/>
        </p:nvSpPr>
        <p:spPr>
          <a:xfrm>
            <a:off x="9021953" y="520061"/>
            <a:ext cx="2399792" cy="239979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9B380A-3C07-4996-AFB5-D633D6800DB8}"/>
              </a:ext>
            </a:extLst>
          </p:cNvPr>
          <p:cNvSpPr/>
          <p:nvPr/>
        </p:nvSpPr>
        <p:spPr>
          <a:xfrm>
            <a:off x="9221936" y="720044"/>
            <a:ext cx="1999827" cy="1999827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2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83B4E2-7D3F-4890-9BD0-DFBF5B6C1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B3807-5A2C-4B69-999D-CE03FC3E8C2B}"/>
              </a:ext>
            </a:extLst>
          </p:cNvPr>
          <p:cNvSpPr/>
          <p:nvPr/>
        </p:nvSpPr>
        <p:spPr>
          <a:xfrm>
            <a:off x="957617" y="4012443"/>
            <a:ext cx="10276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Help develop Cameroon industry and economy by providing trainers whose technological and pedagogical skills are adapted to the needs of the industry.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14AFA5-DD97-439F-AC66-E02F6288167F}"/>
              </a:ext>
            </a:extLst>
          </p:cNvPr>
          <p:cNvSpPr/>
          <p:nvPr/>
        </p:nvSpPr>
        <p:spPr>
          <a:xfrm>
            <a:off x="2895600" y="-3200400"/>
            <a:ext cx="6400800" cy="6400800"/>
          </a:xfrm>
          <a:prstGeom prst="ellipse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E7F576-558C-4E6F-99C6-6D28EA0B54DA}"/>
              </a:ext>
            </a:extLst>
          </p:cNvPr>
          <p:cNvSpPr/>
          <p:nvPr/>
        </p:nvSpPr>
        <p:spPr>
          <a:xfrm>
            <a:off x="3352800" y="-2743200"/>
            <a:ext cx="5486400" cy="5486400"/>
          </a:xfrm>
          <a:prstGeom prst="ellipse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5721F1-3325-4C43-AC63-9A13175EF4C6}"/>
              </a:ext>
            </a:extLst>
          </p:cNvPr>
          <p:cNvSpPr/>
          <p:nvPr/>
        </p:nvSpPr>
        <p:spPr>
          <a:xfrm>
            <a:off x="3810000" y="-2286000"/>
            <a:ext cx="4572000" cy="4572000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BBADA-4CD0-4E4B-B32A-C13AFFF01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45" y="783454"/>
            <a:ext cx="1261910" cy="13440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C92D48-CA70-4A4E-8918-AC4CF404168C}"/>
              </a:ext>
            </a:extLst>
          </p:cNvPr>
          <p:cNvSpPr/>
          <p:nvPr/>
        </p:nvSpPr>
        <p:spPr>
          <a:xfrm>
            <a:off x="4230397" y="11019"/>
            <a:ext cx="3731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>
                <a:solidFill>
                  <a:schemeClr val="bg1">
                    <a:lumMod val="95000"/>
                  </a:schemeClr>
                </a:solidFill>
                <a:ea typeface="Yu Gothic UI Light" panose="020B0300000000000000" pitchFamily="34" charset="-128"/>
                <a:cs typeface="Mongolian Baiti" panose="03000500000000000000" pitchFamily="66" charset="0"/>
              </a:rPr>
              <a:t>Role</a:t>
            </a:r>
          </a:p>
        </p:txBody>
      </p:sp>
    </p:spTree>
    <p:extLst>
      <p:ext uri="{BB962C8B-B14F-4D97-AF65-F5344CB8AC3E}">
        <p14:creationId xmlns:p14="http://schemas.microsoft.com/office/powerpoint/2010/main" val="282900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16000" decel="4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3D068A1-90F7-4B1A-BED2-3DE9C592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EC5A262-F9F0-4151-B92F-778B6D262738}"/>
              </a:ext>
            </a:extLst>
          </p:cNvPr>
          <p:cNvGrpSpPr/>
          <p:nvPr/>
        </p:nvGrpSpPr>
        <p:grpSpPr>
          <a:xfrm>
            <a:off x="5375009" y="742095"/>
            <a:ext cx="1741668" cy="1741668"/>
            <a:chOff x="3518998" y="1297142"/>
            <a:chExt cx="723818" cy="723818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7A2BA4F-5DA8-4F5B-8902-D2FCCA71BDD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5FFF259-10D7-4919-8467-714A58EA987D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6C05189-3607-45FB-AB13-4A22F1683AF1}"/>
              </a:ext>
            </a:extLst>
          </p:cNvPr>
          <p:cNvSpPr txBox="1"/>
          <p:nvPr/>
        </p:nvSpPr>
        <p:spPr>
          <a:xfrm>
            <a:off x="5364436" y="2582954"/>
            <a:ext cx="6034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Continuous, pedagogical and adult education training of trainers and public and private institutions personnel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CCB43BB-3EE4-42E3-A8F7-1F3B2F2E730D}"/>
              </a:ext>
            </a:extLst>
          </p:cNvPr>
          <p:cNvGrpSpPr/>
          <p:nvPr/>
        </p:nvGrpSpPr>
        <p:grpSpPr>
          <a:xfrm>
            <a:off x="2802729" y="849891"/>
            <a:ext cx="723818" cy="723818"/>
            <a:chOff x="3518998" y="1297142"/>
            <a:chExt cx="723818" cy="72381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9FBBDC7-4F00-4BAE-BA3D-A2C01384214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516DC75-1986-4ACE-B69D-96D07032F387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EB891774-547F-4210-8516-AB945F33BC49}"/>
              </a:ext>
            </a:extLst>
          </p:cNvPr>
          <p:cNvSpPr txBox="1"/>
          <p:nvPr/>
        </p:nvSpPr>
        <p:spPr>
          <a:xfrm>
            <a:off x="12192000" y="1687073"/>
            <a:ext cx="409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GB" dirty="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Production of training and pedagogical support tools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1121D42-5FFF-4E4E-A47B-6C8D78BF877B}"/>
              </a:ext>
            </a:extLst>
          </p:cNvPr>
          <p:cNvGrpSpPr/>
          <p:nvPr/>
        </p:nvGrpSpPr>
        <p:grpSpPr>
          <a:xfrm>
            <a:off x="3382321" y="1892967"/>
            <a:ext cx="723818" cy="723818"/>
            <a:chOff x="3518998" y="1297142"/>
            <a:chExt cx="723818" cy="723818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80CF2D47-33CF-4A82-AB53-2CD313498C0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3FEC395E-C89D-40F4-AB05-4D8CA22FDE35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79EECAB2-187C-410E-9F94-303F3A7377ED}"/>
              </a:ext>
            </a:extLst>
          </p:cNvPr>
          <p:cNvSpPr txBox="1"/>
          <p:nvPr/>
        </p:nvSpPr>
        <p:spPr>
          <a:xfrm>
            <a:off x="12437871" y="2478742"/>
            <a:ext cx="412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Drawing up, implementing, approving, revising reference systems, programmes and training and apprenticeship manuals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3207F5FD-8516-4A1B-98C2-FE70CCB8C75D}"/>
              </a:ext>
            </a:extLst>
          </p:cNvPr>
          <p:cNvGrpSpPr/>
          <p:nvPr/>
        </p:nvGrpSpPr>
        <p:grpSpPr>
          <a:xfrm>
            <a:off x="3549403" y="2986709"/>
            <a:ext cx="723818" cy="723818"/>
            <a:chOff x="3518998" y="1297142"/>
            <a:chExt cx="723818" cy="723818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5DDA6A26-786C-42BE-8F32-63CB9879291A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7E1870F8-8D03-43D2-87CF-B84C1145B5C5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5EC9A76A-FE84-4A81-914C-97C73DA3DF9B}"/>
              </a:ext>
            </a:extLst>
          </p:cNvPr>
          <p:cNvSpPr txBox="1"/>
          <p:nvPr/>
        </p:nvSpPr>
        <p:spPr>
          <a:xfrm>
            <a:off x="12437871" y="3455929"/>
            <a:ext cx="412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/>
              <a:t>Research engineering support for decentralised local authorities and businesses 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B0BC773-39DF-4692-A1CF-C8C917135E69}"/>
              </a:ext>
            </a:extLst>
          </p:cNvPr>
          <p:cNvGrpSpPr/>
          <p:nvPr/>
        </p:nvGrpSpPr>
        <p:grpSpPr>
          <a:xfrm>
            <a:off x="3493468" y="4114282"/>
            <a:ext cx="723818" cy="723818"/>
            <a:chOff x="3518998" y="1297142"/>
            <a:chExt cx="723818" cy="723818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5F07D564-66F5-48B9-8077-49207E9C2FFA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E8A20E8E-FC4A-4C25-A7E1-B782433E7EDB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EEAC0698-C74A-4294-B375-4F8FD5BFFE1F}"/>
              </a:ext>
            </a:extLst>
          </p:cNvPr>
          <p:cNvSpPr txBox="1"/>
          <p:nvPr/>
        </p:nvSpPr>
        <p:spPr>
          <a:xfrm>
            <a:off x="13553666" y="4486461"/>
            <a:ext cx="301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Research and support for engineering development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53E0248E-354B-45C7-8867-661E977D3387}"/>
              </a:ext>
            </a:extLst>
          </p:cNvPr>
          <p:cNvGrpSpPr/>
          <p:nvPr/>
        </p:nvGrpSpPr>
        <p:grpSpPr>
          <a:xfrm>
            <a:off x="3058976" y="5207759"/>
            <a:ext cx="723818" cy="723818"/>
            <a:chOff x="3518998" y="1297142"/>
            <a:chExt cx="723818" cy="72381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1CDB4D2-9618-4481-85AF-71F1D2C16EFB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DCAD2544-950D-4A57-85AC-A314AECEFCC1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4B2588FF-633A-4151-8524-FEA9EA171A04}"/>
              </a:ext>
            </a:extLst>
          </p:cNvPr>
          <p:cNvSpPr txBox="1"/>
          <p:nvPr/>
        </p:nvSpPr>
        <p:spPr>
          <a:xfrm>
            <a:off x="13045317" y="5309630"/>
            <a:ext cx="403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Integrating digital technologies into the preparation, delivery and assessment of training courses 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2C4FECE-7BA2-4FFA-BFD4-9E6E88F7E23D}"/>
              </a:ext>
            </a:extLst>
          </p:cNvPr>
          <p:cNvGrpSpPr/>
          <p:nvPr/>
        </p:nvGrpSpPr>
        <p:grpSpPr>
          <a:xfrm>
            <a:off x="2323844" y="5987103"/>
            <a:ext cx="723818" cy="723818"/>
            <a:chOff x="3518998" y="1297142"/>
            <a:chExt cx="723818" cy="723818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2DB255D-9E2F-43A2-8F27-3ABC023D06C0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36BBA3F-A935-4ACE-B04D-CBC633DA2FC6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8446A6DF-9A56-4FAE-8274-2F156E5842F8}"/>
              </a:ext>
            </a:extLst>
          </p:cNvPr>
          <p:cNvSpPr txBox="1"/>
          <p:nvPr/>
        </p:nvSpPr>
        <p:spPr>
          <a:xfrm>
            <a:off x="14141668" y="6467037"/>
            <a:ext cx="242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Using social network application basic functions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77AC948-4F22-4478-B5DE-CDE030765025}"/>
              </a:ext>
            </a:extLst>
          </p:cNvPr>
          <p:cNvSpPr/>
          <p:nvPr/>
        </p:nvSpPr>
        <p:spPr>
          <a:xfrm>
            <a:off x="-3127811" y="265316"/>
            <a:ext cx="6400800" cy="64008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0D5D3C-A041-4E82-BA20-1000FF50D7F0}"/>
              </a:ext>
            </a:extLst>
          </p:cNvPr>
          <p:cNvSpPr/>
          <p:nvPr/>
        </p:nvSpPr>
        <p:spPr>
          <a:xfrm>
            <a:off x="-2670611" y="722516"/>
            <a:ext cx="5486400" cy="5486400"/>
          </a:xfrm>
          <a:prstGeom prst="ellipse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8C2A210-B810-48EB-B728-73EBD9544E0C}"/>
              </a:ext>
            </a:extLst>
          </p:cNvPr>
          <p:cNvSpPr/>
          <p:nvPr/>
        </p:nvSpPr>
        <p:spPr>
          <a:xfrm>
            <a:off x="-2213411" y="1179716"/>
            <a:ext cx="4572000" cy="4572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17B587-507D-4112-97E1-840A14EA96A8}"/>
              </a:ext>
            </a:extLst>
          </p:cNvPr>
          <p:cNvSpPr txBox="1"/>
          <p:nvPr/>
        </p:nvSpPr>
        <p:spPr>
          <a:xfrm rot="16200000">
            <a:off x="-743130" y="3209868"/>
            <a:ext cx="256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>
                <a:solidFill>
                  <a:schemeClr val="bg1"/>
                </a:solidFill>
                <a:latin typeface="Arial Black" panose="020B0A04020102020204" pitchFamily="34" charset="0"/>
              </a:rPr>
              <a:t>MISSIONS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1DD2C-9862-4CAC-B462-91B4FA837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8" y="2927341"/>
            <a:ext cx="1247248" cy="13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20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accel="16000" decel="4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8" grpId="0" animBg="1"/>
      <p:bldP spid="40" grpId="0" animBg="1"/>
      <p:bldP spid="41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E5E0C21-C816-4BF5-B900-1232BB4B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77AC948-4F22-4478-B5DE-CDE030765025}"/>
              </a:ext>
            </a:extLst>
          </p:cNvPr>
          <p:cNvSpPr/>
          <p:nvPr/>
        </p:nvSpPr>
        <p:spPr>
          <a:xfrm>
            <a:off x="-3149764" y="284895"/>
            <a:ext cx="6400800" cy="6400800"/>
          </a:xfrm>
          <a:prstGeom prst="ellipse">
            <a:avLst/>
          </a:prstGeom>
          <a:solidFill>
            <a:schemeClr val="accent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0D5D3C-A041-4E82-BA20-1000FF50D7F0}"/>
              </a:ext>
            </a:extLst>
          </p:cNvPr>
          <p:cNvSpPr/>
          <p:nvPr/>
        </p:nvSpPr>
        <p:spPr>
          <a:xfrm>
            <a:off x="-2692564" y="742095"/>
            <a:ext cx="5486400" cy="5486400"/>
          </a:xfrm>
          <a:prstGeom prst="ellipse">
            <a:avLst/>
          </a:pr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8C2A210-B810-48EB-B728-73EBD9544E0C}"/>
              </a:ext>
            </a:extLst>
          </p:cNvPr>
          <p:cNvSpPr/>
          <p:nvPr/>
        </p:nvSpPr>
        <p:spPr>
          <a:xfrm>
            <a:off x="-2235364" y="1199295"/>
            <a:ext cx="4572000" cy="4572000"/>
          </a:xfrm>
          <a:prstGeom prst="ellipse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EC5A262-F9F0-4151-B92F-778B6D262738}"/>
              </a:ext>
            </a:extLst>
          </p:cNvPr>
          <p:cNvGrpSpPr/>
          <p:nvPr/>
        </p:nvGrpSpPr>
        <p:grpSpPr>
          <a:xfrm>
            <a:off x="1970435" y="84307"/>
            <a:ext cx="720991" cy="720991"/>
            <a:chOff x="3518998" y="1297142"/>
            <a:chExt cx="723818" cy="723818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7A2BA4F-5DA8-4F5B-8902-D2FCCA71BDD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5FFF259-10D7-4919-8467-714A58EA987D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CCB43BB-3EE4-42E3-A8F7-1F3B2F2E730D}"/>
              </a:ext>
            </a:extLst>
          </p:cNvPr>
          <p:cNvGrpSpPr/>
          <p:nvPr/>
        </p:nvGrpSpPr>
        <p:grpSpPr>
          <a:xfrm>
            <a:off x="5375010" y="737075"/>
            <a:ext cx="1741667" cy="1741667"/>
            <a:chOff x="3518998" y="1297142"/>
            <a:chExt cx="723818" cy="72381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9FBBDC7-4F00-4BAE-BA3D-A2C01384214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516DC75-1986-4ACE-B69D-96D07032F387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EB891774-547F-4210-8516-AB945F33BC49}"/>
              </a:ext>
            </a:extLst>
          </p:cNvPr>
          <p:cNvSpPr txBox="1"/>
          <p:nvPr/>
        </p:nvSpPr>
        <p:spPr>
          <a:xfrm>
            <a:off x="5301542" y="2735906"/>
            <a:ext cx="6124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Production of training and pedagogical support tools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1121D42-5FFF-4E4E-A47B-6C8D78BF877B}"/>
              </a:ext>
            </a:extLst>
          </p:cNvPr>
          <p:cNvGrpSpPr/>
          <p:nvPr/>
        </p:nvGrpSpPr>
        <p:grpSpPr>
          <a:xfrm>
            <a:off x="3348564" y="1859136"/>
            <a:ext cx="723818" cy="723818"/>
            <a:chOff x="3518998" y="1297142"/>
            <a:chExt cx="723818" cy="723818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80CF2D47-33CF-4A82-AB53-2CD313498C0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3FEC395E-C89D-40F4-AB05-4D8CA22FDE35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79EECAB2-187C-410E-9F94-303F3A7377ED}"/>
              </a:ext>
            </a:extLst>
          </p:cNvPr>
          <p:cNvSpPr txBox="1"/>
          <p:nvPr/>
        </p:nvSpPr>
        <p:spPr>
          <a:xfrm>
            <a:off x="12437871" y="2478742"/>
            <a:ext cx="412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Drawing up, implementing, approving, revising reference systems, programmes and training and apprenticeship manuals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3207F5FD-8516-4A1B-98C2-FE70CCB8C75D}"/>
              </a:ext>
            </a:extLst>
          </p:cNvPr>
          <p:cNvGrpSpPr/>
          <p:nvPr/>
        </p:nvGrpSpPr>
        <p:grpSpPr>
          <a:xfrm>
            <a:off x="3524495" y="2940407"/>
            <a:ext cx="723818" cy="723818"/>
            <a:chOff x="3518998" y="1297142"/>
            <a:chExt cx="723818" cy="723818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5DDA6A26-786C-42BE-8F32-63CB9879291A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7E1870F8-8D03-43D2-87CF-B84C1145B5C5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5EC9A76A-FE84-4A81-914C-97C73DA3DF9B}"/>
              </a:ext>
            </a:extLst>
          </p:cNvPr>
          <p:cNvSpPr txBox="1"/>
          <p:nvPr/>
        </p:nvSpPr>
        <p:spPr>
          <a:xfrm>
            <a:off x="12437871" y="3455929"/>
            <a:ext cx="412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/>
              <a:t>Research engineering support for decentralised local authorities and businesses 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B0BC773-39DF-4692-A1CF-C8C917135E69}"/>
              </a:ext>
            </a:extLst>
          </p:cNvPr>
          <p:cNvGrpSpPr/>
          <p:nvPr/>
        </p:nvGrpSpPr>
        <p:grpSpPr>
          <a:xfrm>
            <a:off x="3429789" y="4085809"/>
            <a:ext cx="723818" cy="723818"/>
            <a:chOff x="3518998" y="1297142"/>
            <a:chExt cx="723818" cy="723818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5F07D564-66F5-48B9-8077-49207E9C2FFA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E8A20E8E-FC4A-4C25-A7E1-B782433E7EDB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EEAC0698-C74A-4294-B375-4F8FD5BFFE1F}"/>
              </a:ext>
            </a:extLst>
          </p:cNvPr>
          <p:cNvSpPr txBox="1"/>
          <p:nvPr/>
        </p:nvSpPr>
        <p:spPr>
          <a:xfrm>
            <a:off x="13553666" y="4486461"/>
            <a:ext cx="301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Research and support for engineering development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53E0248E-354B-45C7-8867-661E977D3387}"/>
              </a:ext>
            </a:extLst>
          </p:cNvPr>
          <p:cNvGrpSpPr/>
          <p:nvPr/>
        </p:nvGrpSpPr>
        <p:grpSpPr>
          <a:xfrm>
            <a:off x="3025857" y="5231211"/>
            <a:ext cx="723818" cy="723818"/>
            <a:chOff x="3518998" y="1297142"/>
            <a:chExt cx="723818" cy="72381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1CDB4D2-9618-4481-85AF-71F1D2C16EFB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DCAD2544-950D-4A57-85AC-A314AECEFCC1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4B2588FF-633A-4151-8524-FEA9EA171A04}"/>
              </a:ext>
            </a:extLst>
          </p:cNvPr>
          <p:cNvSpPr txBox="1"/>
          <p:nvPr/>
        </p:nvSpPr>
        <p:spPr>
          <a:xfrm>
            <a:off x="13045317" y="5309630"/>
            <a:ext cx="403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Integrating digital technologies into the preparation, delivery and assessment of training courses 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2C4FECE-7BA2-4FFA-BFD4-9E6E88F7E23D}"/>
              </a:ext>
            </a:extLst>
          </p:cNvPr>
          <p:cNvGrpSpPr/>
          <p:nvPr/>
        </p:nvGrpSpPr>
        <p:grpSpPr>
          <a:xfrm>
            <a:off x="2365158" y="6049875"/>
            <a:ext cx="723818" cy="723818"/>
            <a:chOff x="3518998" y="1297142"/>
            <a:chExt cx="723818" cy="723818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2DB255D-9E2F-43A2-8F27-3ABC023D06C0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36BBA3F-A935-4ACE-B04D-CBC633DA2FC6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8446A6DF-9A56-4FAE-8274-2F156E5842F8}"/>
              </a:ext>
            </a:extLst>
          </p:cNvPr>
          <p:cNvSpPr txBox="1"/>
          <p:nvPr/>
        </p:nvSpPr>
        <p:spPr>
          <a:xfrm>
            <a:off x="14141668" y="6467037"/>
            <a:ext cx="242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Using social network application basic functions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17B587-507D-4112-97E1-840A14EA96A8}"/>
              </a:ext>
            </a:extLst>
          </p:cNvPr>
          <p:cNvSpPr txBox="1"/>
          <p:nvPr/>
        </p:nvSpPr>
        <p:spPr>
          <a:xfrm rot="16200000">
            <a:off x="-743130" y="3209868"/>
            <a:ext cx="256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MISSIONS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ACAE137-0011-40AC-8F48-0F60606D2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7" y="2759385"/>
            <a:ext cx="1247248" cy="13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22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795F69FF-72CB-428A-BC5B-72114A2FC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77AC948-4F22-4478-B5DE-CDE030765025}"/>
              </a:ext>
            </a:extLst>
          </p:cNvPr>
          <p:cNvSpPr/>
          <p:nvPr/>
        </p:nvSpPr>
        <p:spPr>
          <a:xfrm>
            <a:off x="-3149764" y="284895"/>
            <a:ext cx="6400800" cy="6400800"/>
          </a:xfrm>
          <a:prstGeom prst="ellipse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0D5D3C-A041-4E82-BA20-1000FF50D7F0}"/>
              </a:ext>
            </a:extLst>
          </p:cNvPr>
          <p:cNvSpPr/>
          <p:nvPr/>
        </p:nvSpPr>
        <p:spPr>
          <a:xfrm>
            <a:off x="-2692564" y="742095"/>
            <a:ext cx="5486400" cy="5486400"/>
          </a:xfrm>
          <a:prstGeom prst="ellipse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8C2A210-B810-48EB-B728-73EBD9544E0C}"/>
              </a:ext>
            </a:extLst>
          </p:cNvPr>
          <p:cNvSpPr/>
          <p:nvPr/>
        </p:nvSpPr>
        <p:spPr>
          <a:xfrm>
            <a:off x="-2235364" y="1199295"/>
            <a:ext cx="4572000" cy="4572000"/>
          </a:xfrm>
          <a:prstGeom prst="ellipse">
            <a:avLst/>
          </a:prstGeom>
          <a:solidFill>
            <a:schemeClr val="bg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EC5A262-F9F0-4151-B92F-778B6D262738}"/>
              </a:ext>
            </a:extLst>
          </p:cNvPr>
          <p:cNvGrpSpPr/>
          <p:nvPr/>
        </p:nvGrpSpPr>
        <p:grpSpPr>
          <a:xfrm>
            <a:off x="1970435" y="84307"/>
            <a:ext cx="720991" cy="720991"/>
            <a:chOff x="3518998" y="1297142"/>
            <a:chExt cx="723818" cy="723818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7A2BA4F-5DA8-4F5B-8902-D2FCCA71BDD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5FFF259-10D7-4919-8467-714A58EA987D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CCB43BB-3EE4-42E3-A8F7-1F3B2F2E730D}"/>
              </a:ext>
            </a:extLst>
          </p:cNvPr>
          <p:cNvGrpSpPr/>
          <p:nvPr/>
        </p:nvGrpSpPr>
        <p:grpSpPr>
          <a:xfrm>
            <a:off x="5375010" y="737075"/>
            <a:ext cx="1741667" cy="1741667"/>
            <a:chOff x="3518998" y="1297142"/>
            <a:chExt cx="723818" cy="72381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9FBBDC7-4F00-4BAE-BA3D-A2C01384214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>
                  <a:solidFill>
                    <a:prstClr val="white"/>
                  </a:solidFill>
                  <a:latin typeface="Arial Rounded MT Bold" panose="020F0704030504030204" pitchFamily="34" charset="0"/>
                </a:rPr>
                <a:t>3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516DC75-1986-4ACE-B69D-96D07032F387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79EECAB2-187C-410E-9F94-303F3A7377ED}"/>
              </a:ext>
            </a:extLst>
          </p:cNvPr>
          <p:cNvSpPr txBox="1"/>
          <p:nvPr/>
        </p:nvSpPr>
        <p:spPr>
          <a:xfrm>
            <a:off x="5198910" y="2904427"/>
            <a:ext cx="6976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Drawing up, implementing, approving, revising reference systems, programmes and training and apprenticeship manuals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3207F5FD-8516-4A1B-98C2-FE70CCB8C75D}"/>
              </a:ext>
            </a:extLst>
          </p:cNvPr>
          <p:cNvGrpSpPr/>
          <p:nvPr/>
        </p:nvGrpSpPr>
        <p:grpSpPr>
          <a:xfrm>
            <a:off x="3565796" y="3040163"/>
            <a:ext cx="723818" cy="723818"/>
            <a:chOff x="3518998" y="1297142"/>
            <a:chExt cx="723818" cy="723818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5DDA6A26-786C-42BE-8F32-63CB9879291A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7E1870F8-8D03-43D2-87CF-B84C1145B5C5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5EC9A76A-FE84-4A81-914C-97C73DA3DF9B}"/>
              </a:ext>
            </a:extLst>
          </p:cNvPr>
          <p:cNvSpPr txBox="1"/>
          <p:nvPr/>
        </p:nvSpPr>
        <p:spPr>
          <a:xfrm>
            <a:off x="12437871" y="3455929"/>
            <a:ext cx="412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/>
              <a:t>Research engineering support for decentralised local authorities and businesses 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B0BC773-39DF-4692-A1CF-C8C917135E69}"/>
              </a:ext>
            </a:extLst>
          </p:cNvPr>
          <p:cNvGrpSpPr/>
          <p:nvPr/>
        </p:nvGrpSpPr>
        <p:grpSpPr>
          <a:xfrm>
            <a:off x="3429789" y="4085809"/>
            <a:ext cx="723818" cy="723818"/>
            <a:chOff x="3518998" y="1297142"/>
            <a:chExt cx="723818" cy="723818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5F07D564-66F5-48B9-8077-49207E9C2FFA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E8A20E8E-FC4A-4C25-A7E1-B782433E7EDB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EEAC0698-C74A-4294-B375-4F8FD5BFFE1F}"/>
              </a:ext>
            </a:extLst>
          </p:cNvPr>
          <p:cNvSpPr txBox="1"/>
          <p:nvPr/>
        </p:nvSpPr>
        <p:spPr>
          <a:xfrm>
            <a:off x="13553666" y="4486461"/>
            <a:ext cx="301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Research and support for engineering development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53E0248E-354B-45C7-8867-661E977D3387}"/>
              </a:ext>
            </a:extLst>
          </p:cNvPr>
          <p:cNvGrpSpPr/>
          <p:nvPr/>
        </p:nvGrpSpPr>
        <p:grpSpPr>
          <a:xfrm>
            <a:off x="3085061" y="5273438"/>
            <a:ext cx="723818" cy="723818"/>
            <a:chOff x="3518998" y="1297142"/>
            <a:chExt cx="723818" cy="72381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1CDB4D2-9618-4481-85AF-71F1D2C16EFB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DCAD2544-950D-4A57-85AC-A314AECEFCC1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4B2588FF-633A-4151-8524-FEA9EA171A04}"/>
              </a:ext>
            </a:extLst>
          </p:cNvPr>
          <p:cNvSpPr txBox="1"/>
          <p:nvPr/>
        </p:nvSpPr>
        <p:spPr>
          <a:xfrm>
            <a:off x="13045317" y="5309630"/>
            <a:ext cx="403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Integrating digital technologies into the preparation, delivery and assessment of training courses 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2C4FECE-7BA2-4FFA-BFD4-9E6E88F7E23D}"/>
              </a:ext>
            </a:extLst>
          </p:cNvPr>
          <p:cNvGrpSpPr/>
          <p:nvPr/>
        </p:nvGrpSpPr>
        <p:grpSpPr>
          <a:xfrm>
            <a:off x="2360902" y="6064260"/>
            <a:ext cx="723818" cy="723818"/>
            <a:chOff x="3518998" y="1297142"/>
            <a:chExt cx="723818" cy="723818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2DB255D-9E2F-43A2-8F27-3ABC023D06C0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36BBA3F-A935-4ACE-B04D-CBC633DA2FC6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8446A6DF-9A56-4FAE-8274-2F156E5842F8}"/>
              </a:ext>
            </a:extLst>
          </p:cNvPr>
          <p:cNvSpPr txBox="1"/>
          <p:nvPr/>
        </p:nvSpPr>
        <p:spPr>
          <a:xfrm>
            <a:off x="14141668" y="6467037"/>
            <a:ext cx="242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Using social network application basic functions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17B587-507D-4112-97E1-840A14EA96A8}"/>
              </a:ext>
            </a:extLst>
          </p:cNvPr>
          <p:cNvSpPr txBox="1"/>
          <p:nvPr/>
        </p:nvSpPr>
        <p:spPr>
          <a:xfrm rot="16200000">
            <a:off x="-743130" y="3209868"/>
            <a:ext cx="256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MISSIONS</a:t>
            </a:r>
          </a:p>
        </p:txBody>
      </p:sp>
      <p:grpSp>
        <p:nvGrpSpPr>
          <p:cNvPr id="34" name="Groupe 35">
            <a:extLst>
              <a:ext uri="{FF2B5EF4-FFF2-40B4-BE49-F238E27FC236}">
                <a16:creationId xmlns:a16="http://schemas.microsoft.com/office/drawing/2014/main" id="{F679A91F-642E-410B-A367-DFA1EBEC07E2}"/>
              </a:ext>
            </a:extLst>
          </p:cNvPr>
          <p:cNvGrpSpPr/>
          <p:nvPr/>
        </p:nvGrpSpPr>
        <p:grpSpPr>
          <a:xfrm>
            <a:off x="2722811" y="837386"/>
            <a:ext cx="723818" cy="723818"/>
            <a:chOff x="3518998" y="1297142"/>
            <a:chExt cx="723818" cy="723818"/>
          </a:xfrm>
        </p:grpSpPr>
        <p:sp>
          <p:nvSpPr>
            <p:cNvPr id="35" name="Ellipse 38">
              <a:extLst>
                <a:ext uri="{FF2B5EF4-FFF2-40B4-BE49-F238E27FC236}">
                  <a16:creationId xmlns:a16="http://schemas.microsoft.com/office/drawing/2014/main" id="{12DD391F-C35A-46E3-8904-445DE607036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Ellipse 41">
              <a:extLst>
                <a:ext uri="{FF2B5EF4-FFF2-40B4-BE49-F238E27FC236}">
                  <a16:creationId xmlns:a16="http://schemas.microsoft.com/office/drawing/2014/main" id="{724EA86F-A303-4F5A-ABFB-00A08B2F96E0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AE9ECAF-A6B0-4781-86CA-54028651A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7" y="2759385"/>
            <a:ext cx="1247248" cy="13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31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A56A09D-442C-406F-8D9B-D811CC744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77AC948-4F22-4478-B5DE-CDE030765025}"/>
              </a:ext>
            </a:extLst>
          </p:cNvPr>
          <p:cNvSpPr/>
          <p:nvPr/>
        </p:nvSpPr>
        <p:spPr>
          <a:xfrm>
            <a:off x="-3149764" y="284895"/>
            <a:ext cx="6400800" cy="6400800"/>
          </a:xfrm>
          <a:prstGeom prst="ellipse">
            <a:avLst/>
          </a:prstGeom>
          <a:solidFill>
            <a:schemeClr val="accent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0D5D3C-A041-4E82-BA20-1000FF50D7F0}"/>
              </a:ext>
            </a:extLst>
          </p:cNvPr>
          <p:cNvSpPr/>
          <p:nvPr/>
        </p:nvSpPr>
        <p:spPr>
          <a:xfrm>
            <a:off x="-2692564" y="742095"/>
            <a:ext cx="5486400" cy="5486400"/>
          </a:xfrm>
          <a:prstGeom prst="ellipse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8C2A210-B810-48EB-B728-73EBD9544E0C}"/>
              </a:ext>
            </a:extLst>
          </p:cNvPr>
          <p:cNvSpPr/>
          <p:nvPr/>
        </p:nvSpPr>
        <p:spPr>
          <a:xfrm>
            <a:off x="-2235364" y="1199295"/>
            <a:ext cx="4572000" cy="4572000"/>
          </a:xfrm>
          <a:prstGeom prst="ellipse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EC5A262-F9F0-4151-B92F-778B6D262738}"/>
              </a:ext>
            </a:extLst>
          </p:cNvPr>
          <p:cNvGrpSpPr/>
          <p:nvPr/>
        </p:nvGrpSpPr>
        <p:grpSpPr>
          <a:xfrm>
            <a:off x="1970435" y="84307"/>
            <a:ext cx="720991" cy="720991"/>
            <a:chOff x="3518998" y="1297142"/>
            <a:chExt cx="723818" cy="723818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7A2BA4F-5DA8-4F5B-8902-D2FCCA71BDD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5FFF259-10D7-4919-8467-714A58EA987D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CCB43BB-3EE4-42E3-A8F7-1F3B2F2E730D}"/>
              </a:ext>
            </a:extLst>
          </p:cNvPr>
          <p:cNvGrpSpPr/>
          <p:nvPr/>
        </p:nvGrpSpPr>
        <p:grpSpPr>
          <a:xfrm>
            <a:off x="5375010" y="737075"/>
            <a:ext cx="1741667" cy="1741667"/>
            <a:chOff x="3518998" y="1297142"/>
            <a:chExt cx="723818" cy="72381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9FBBDC7-4F00-4BAE-BA3D-A2C01384214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>
                  <a:solidFill>
                    <a:prstClr val="white"/>
                  </a:solidFill>
                  <a:latin typeface="Arial Rounded MT Bold" panose="020F0704030504030204" pitchFamily="34" charset="0"/>
                </a:rPr>
                <a:t>4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516DC75-1986-4ACE-B69D-96D07032F387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5EC9A76A-FE84-4A81-914C-97C73DA3DF9B}"/>
              </a:ext>
            </a:extLst>
          </p:cNvPr>
          <p:cNvSpPr txBox="1"/>
          <p:nvPr/>
        </p:nvSpPr>
        <p:spPr>
          <a:xfrm>
            <a:off x="5375010" y="2879855"/>
            <a:ext cx="60735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latin typeface="+mj-lt"/>
              </a:rPr>
              <a:t>Support research engineering for decentralised local authorities and companies </a:t>
            </a:r>
          </a:p>
          <a:p>
            <a:pPr lvl="0">
              <a:defRPr/>
            </a:pPr>
            <a:endParaRPr lang="en-GB" sz="3200" dirty="0">
              <a:latin typeface="+mj-lt"/>
            </a:endParaRP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B0BC773-39DF-4692-A1CF-C8C917135E69}"/>
              </a:ext>
            </a:extLst>
          </p:cNvPr>
          <p:cNvGrpSpPr/>
          <p:nvPr/>
        </p:nvGrpSpPr>
        <p:grpSpPr>
          <a:xfrm>
            <a:off x="3429789" y="4085809"/>
            <a:ext cx="723818" cy="723818"/>
            <a:chOff x="3518998" y="1297142"/>
            <a:chExt cx="723818" cy="723818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5F07D564-66F5-48B9-8077-49207E9C2FFA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E8A20E8E-FC4A-4C25-A7E1-B782433E7EDB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EEAC0698-C74A-4294-B375-4F8FD5BFFE1F}"/>
              </a:ext>
            </a:extLst>
          </p:cNvPr>
          <p:cNvSpPr txBox="1"/>
          <p:nvPr/>
        </p:nvSpPr>
        <p:spPr>
          <a:xfrm>
            <a:off x="13553666" y="4486461"/>
            <a:ext cx="301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Research and support for engineering development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53E0248E-354B-45C7-8867-661E977D3387}"/>
              </a:ext>
            </a:extLst>
          </p:cNvPr>
          <p:cNvGrpSpPr/>
          <p:nvPr/>
        </p:nvGrpSpPr>
        <p:grpSpPr>
          <a:xfrm>
            <a:off x="3085061" y="5273438"/>
            <a:ext cx="723818" cy="723818"/>
            <a:chOff x="3518998" y="1297142"/>
            <a:chExt cx="723818" cy="72381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1CDB4D2-9618-4481-85AF-71F1D2C16EFB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DCAD2544-950D-4A57-85AC-A314AECEFCC1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4B2588FF-633A-4151-8524-FEA9EA171A04}"/>
              </a:ext>
            </a:extLst>
          </p:cNvPr>
          <p:cNvSpPr txBox="1"/>
          <p:nvPr/>
        </p:nvSpPr>
        <p:spPr>
          <a:xfrm>
            <a:off x="13045317" y="5309630"/>
            <a:ext cx="403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Integrating digital technologies into the preparation, delivery and assessment of training courses 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2C4FECE-7BA2-4FFA-BFD4-9E6E88F7E23D}"/>
              </a:ext>
            </a:extLst>
          </p:cNvPr>
          <p:cNvGrpSpPr/>
          <p:nvPr/>
        </p:nvGrpSpPr>
        <p:grpSpPr>
          <a:xfrm>
            <a:off x="2360902" y="6064260"/>
            <a:ext cx="723818" cy="723818"/>
            <a:chOff x="3518998" y="1297142"/>
            <a:chExt cx="723818" cy="723818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2DB255D-9E2F-43A2-8F27-3ABC023D06C0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36BBA3F-A935-4ACE-B04D-CBC633DA2FC6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8446A6DF-9A56-4FAE-8274-2F156E5842F8}"/>
              </a:ext>
            </a:extLst>
          </p:cNvPr>
          <p:cNvSpPr txBox="1"/>
          <p:nvPr/>
        </p:nvSpPr>
        <p:spPr>
          <a:xfrm>
            <a:off x="14141668" y="6467037"/>
            <a:ext cx="242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Using social network application basic functions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17B587-507D-4112-97E1-840A14EA96A8}"/>
              </a:ext>
            </a:extLst>
          </p:cNvPr>
          <p:cNvSpPr txBox="1"/>
          <p:nvPr/>
        </p:nvSpPr>
        <p:spPr>
          <a:xfrm rot="16200000">
            <a:off x="-743130" y="3209868"/>
            <a:ext cx="256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MISSIONS</a:t>
            </a:r>
          </a:p>
        </p:txBody>
      </p:sp>
      <p:grpSp>
        <p:nvGrpSpPr>
          <p:cNvPr id="34" name="Groupe 35">
            <a:extLst>
              <a:ext uri="{FF2B5EF4-FFF2-40B4-BE49-F238E27FC236}">
                <a16:creationId xmlns:a16="http://schemas.microsoft.com/office/drawing/2014/main" id="{F679A91F-642E-410B-A367-DFA1EBEC07E2}"/>
              </a:ext>
            </a:extLst>
          </p:cNvPr>
          <p:cNvGrpSpPr/>
          <p:nvPr/>
        </p:nvGrpSpPr>
        <p:grpSpPr>
          <a:xfrm>
            <a:off x="2722811" y="837386"/>
            <a:ext cx="723818" cy="723818"/>
            <a:chOff x="3518998" y="1297142"/>
            <a:chExt cx="723818" cy="723818"/>
          </a:xfrm>
        </p:grpSpPr>
        <p:sp>
          <p:nvSpPr>
            <p:cNvPr id="35" name="Ellipse 38">
              <a:extLst>
                <a:ext uri="{FF2B5EF4-FFF2-40B4-BE49-F238E27FC236}">
                  <a16:creationId xmlns:a16="http://schemas.microsoft.com/office/drawing/2014/main" id="{12DD391F-C35A-46E3-8904-445DE607036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Ellipse 41">
              <a:extLst>
                <a:ext uri="{FF2B5EF4-FFF2-40B4-BE49-F238E27FC236}">
                  <a16:creationId xmlns:a16="http://schemas.microsoft.com/office/drawing/2014/main" id="{724EA86F-A303-4F5A-ABFB-00A08B2F96E0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e 44">
            <a:extLst>
              <a:ext uri="{FF2B5EF4-FFF2-40B4-BE49-F238E27FC236}">
                <a16:creationId xmlns:a16="http://schemas.microsoft.com/office/drawing/2014/main" id="{FB232EF8-5ECD-4F1A-8C2A-F7FA8BD24FAA}"/>
              </a:ext>
            </a:extLst>
          </p:cNvPr>
          <p:cNvGrpSpPr/>
          <p:nvPr/>
        </p:nvGrpSpPr>
        <p:grpSpPr>
          <a:xfrm>
            <a:off x="3251036" y="1859136"/>
            <a:ext cx="723818" cy="723818"/>
            <a:chOff x="3518998" y="1297142"/>
            <a:chExt cx="723818" cy="723818"/>
          </a:xfrm>
        </p:grpSpPr>
        <p:sp>
          <p:nvSpPr>
            <p:cNvPr id="48" name="Ellipse 45">
              <a:extLst>
                <a:ext uri="{FF2B5EF4-FFF2-40B4-BE49-F238E27FC236}">
                  <a16:creationId xmlns:a16="http://schemas.microsoft.com/office/drawing/2014/main" id="{E3E22FDD-1DE8-42B6-A8C6-C91397DBE2EF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0" name="Ellipse 46">
              <a:extLst>
                <a:ext uri="{FF2B5EF4-FFF2-40B4-BE49-F238E27FC236}">
                  <a16:creationId xmlns:a16="http://schemas.microsoft.com/office/drawing/2014/main" id="{5F4A8722-3B62-4F8B-9F93-2CBCA72CECE1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4D3CB04-45C7-4DF1-ABB2-CDC418731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7" y="2759385"/>
            <a:ext cx="1247248" cy="13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4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F40563B-C992-4E9C-B1FD-4EB838CFD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77AC948-4F22-4478-B5DE-CDE030765025}"/>
              </a:ext>
            </a:extLst>
          </p:cNvPr>
          <p:cNvSpPr/>
          <p:nvPr/>
        </p:nvSpPr>
        <p:spPr>
          <a:xfrm>
            <a:off x="-3149764" y="284895"/>
            <a:ext cx="6400800" cy="6400800"/>
          </a:xfrm>
          <a:prstGeom prst="ellipse">
            <a:avLst/>
          </a:prstGeom>
          <a:solidFill>
            <a:schemeClr val="accent4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0D5D3C-A041-4E82-BA20-1000FF50D7F0}"/>
              </a:ext>
            </a:extLst>
          </p:cNvPr>
          <p:cNvSpPr/>
          <p:nvPr/>
        </p:nvSpPr>
        <p:spPr>
          <a:xfrm>
            <a:off x="-2692564" y="742095"/>
            <a:ext cx="5486400" cy="5486400"/>
          </a:xfrm>
          <a:prstGeom prst="ellipse">
            <a:avLst/>
          </a:pr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8C2A210-B810-48EB-B728-73EBD9544E0C}"/>
              </a:ext>
            </a:extLst>
          </p:cNvPr>
          <p:cNvSpPr/>
          <p:nvPr/>
        </p:nvSpPr>
        <p:spPr>
          <a:xfrm>
            <a:off x="-2235364" y="1199295"/>
            <a:ext cx="4572000" cy="4572000"/>
          </a:xfrm>
          <a:prstGeom prst="ellipse">
            <a:avLst/>
          </a:prstGeom>
          <a:solidFill>
            <a:schemeClr val="accent4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EC5A262-F9F0-4151-B92F-778B6D262738}"/>
              </a:ext>
            </a:extLst>
          </p:cNvPr>
          <p:cNvGrpSpPr/>
          <p:nvPr/>
        </p:nvGrpSpPr>
        <p:grpSpPr>
          <a:xfrm>
            <a:off x="1970435" y="84307"/>
            <a:ext cx="720991" cy="720991"/>
            <a:chOff x="3518998" y="1297142"/>
            <a:chExt cx="723818" cy="723818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7A2BA4F-5DA8-4F5B-8902-D2FCCA71BDD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5FFF259-10D7-4919-8467-714A58EA987D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CCB43BB-3EE4-42E3-A8F7-1F3B2F2E730D}"/>
              </a:ext>
            </a:extLst>
          </p:cNvPr>
          <p:cNvGrpSpPr/>
          <p:nvPr/>
        </p:nvGrpSpPr>
        <p:grpSpPr>
          <a:xfrm>
            <a:off x="5375010" y="737075"/>
            <a:ext cx="1741667" cy="1741667"/>
            <a:chOff x="3518998" y="1297142"/>
            <a:chExt cx="723818" cy="72381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9FBBDC7-4F00-4BAE-BA3D-A2C01384214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>
                  <a:solidFill>
                    <a:prstClr val="white"/>
                  </a:solidFill>
                  <a:latin typeface="Arial Rounded MT Bold" panose="020F0704030504030204" pitchFamily="34" charset="0"/>
                </a:rPr>
                <a:t>5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516DC75-1986-4ACE-B69D-96D07032F387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EEAC0698-C74A-4294-B375-4F8FD5BFFE1F}"/>
              </a:ext>
            </a:extLst>
          </p:cNvPr>
          <p:cNvSpPr txBox="1"/>
          <p:nvPr/>
        </p:nvSpPr>
        <p:spPr>
          <a:xfrm>
            <a:off x="5375010" y="2855924"/>
            <a:ext cx="5536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Research and support for engineering development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53E0248E-354B-45C7-8867-661E977D3387}"/>
              </a:ext>
            </a:extLst>
          </p:cNvPr>
          <p:cNvGrpSpPr/>
          <p:nvPr/>
        </p:nvGrpSpPr>
        <p:grpSpPr>
          <a:xfrm>
            <a:off x="3085061" y="5273438"/>
            <a:ext cx="723818" cy="723818"/>
            <a:chOff x="3518998" y="1297142"/>
            <a:chExt cx="723818" cy="72381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1CDB4D2-9618-4481-85AF-71F1D2C16EFB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DCAD2544-950D-4A57-85AC-A314AECEFCC1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4B2588FF-633A-4151-8524-FEA9EA171A04}"/>
              </a:ext>
            </a:extLst>
          </p:cNvPr>
          <p:cNvSpPr txBox="1"/>
          <p:nvPr/>
        </p:nvSpPr>
        <p:spPr>
          <a:xfrm>
            <a:off x="13045317" y="5309630"/>
            <a:ext cx="403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Integrating digital technologies into the preparation, delivery and assessment of training courses 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2C4FECE-7BA2-4FFA-BFD4-9E6E88F7E23D}"/>
              </a:ext>
            </a:extLst>
          </p:cNvPr>
          <p:cNvGrpSpPr/>
          <p:nvPr/>
        </p:nvGrpSpPr>
        <p:grpSpPr>
          <a:xfrm>
            <a:off x="2360902" y="6064260"/>
            <a:ext cx="723818" cy="723818"/>
            <a:chOff x="3518998" y="1297142"/>
            <a:chExt cx="723818" cy="723818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2DB255D-9E2F-43A2-8F27-3ABC023D06C0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36BBA3F-A935-4ACE-B04D-CBC633DA2FC6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8446A6DF-9A56-4FAE-8274-2F156E5842F8}"/>
              </a:ext>
            </a:extLst>
          </p:cNvPr>
          <p:cNvSpPr txBox="1"/>
          <p:nvPr/>
        </p:nvSpPr>
        <p:spPr>
          <a:xfrm>
            <a:off x="14141668" y="6467037"/>
            <a:ext cx="242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Using social network application basic functions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17B587-507D-4112-97E1-840A14EA96A8}"/>
              </a:ext>
            </a:extLst>
          </p:cNvPr>
          <p:cNvSpPr txBox="1"/>
          <p:nvPr/>
        </p:nvSpPr>
        <p:spPr>
          <a:xfrm rot="16200000">
            <a:off x="-743130" y="3209868"/>
            <a:ext cx="256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MISSIONS</a:t>
            </a:r>
          </a:p>
        </p:txBody>
      </p:sp>
      <p:grpSp>
        <p:nvGrpSpPr>
          <p:cNvPr id="34" name="Groupe 35">
            <a:extLst>
              <a:ext uri="{FF2B5EF4-FFF2-40B4-BE49-F238E27FC236}">
                <a16:creationId xmlns:a16="http://schemas.microsoft.com/office/drawing/2014/main" id="{F679A91F-642E-410B-A367-DFA1EBEC07E2}"/>
              </a:ext>
            </a:extLst>
          </p:cNvPr>
          <p:cNvGrpSpPr/>
          <p:nvPr/>
        </p:nvGrpSpPr>
        <p:grpSpPr>
          <a:xfrm>
            <a:off x="2722811" y="837386"/>
            <a:ext cx="723818" cy="723818"/>
            <a:chOff x="3518998" y="1297142"/>
            <a:chExt cx="723818" cy="723818"/>
          </a:xfrm>
        </p:grpSpPr>
        <p:sp>
          <p:nvSpPr>
            <p:cNvPr id="35" name="Ellipse 38">
              <a:extLst>
                <a:ext uri="{FF2B5EF4-FFF2-40B4-BE49-F238E27FC236}">
                  <a16:creationId xmlns:a16="http://schemas.microsoft.com/office/drawing/2014/main" id="{12DD391F-C35A-46E3-8904-445DE607036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Ellipse 41">
              <a:extLst>
                <a:ext uri="{FF2B5EF4-FFF2-40B4-BE49-F238E27FC236}">
                  <a16:creationId xmlns:a16="http://schemas.microsoft.com/office/drawing/2014/main" id="{724EA86F-A303-4F5A-ABFB-00A08B2F96E0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e 44">
            <a:extLst>
              <a:ext uri="{FF2B5EF4-FFF2-40B4-BE49-F238E27FC236}">
                <a16:creationId xmlns:a16="http://schemas.microsoft.com/office/drawing/2014/main" id="{FB232EF8-5ECD-4F1A-8C2A-F7FA8BD24FAA}"/>
              </a:ext>
            </a:extLst>
          </p:cNvPr>
          <p:cNvGrpSpPr/>
          <p:nvPr/>
        </p:nvGrpSpPr>
        <p:grpSpPr>
          <a:xfrm>
            <a:off x="3251036" y="1859136"/>
            <a:ext cx="723818" cy="723818"/>
            <a:chOff x="3518998" y="1297142"/>
            <a:chExt cx="723818" cy="723818"/>
          </a:xfrm>
        </p:grpSpPr>
        <p:sp>
          <p:nvSpPr>
            <p:cNvPr id="48" name="Ellipse 45">
              <a:extLst>
                <a:ext uri="{FF2B5EF4-FFF2-40B4-BE49-F238E27FC236}">
                  <a16:creationId xmlns:a16="http://schemas.microsoft.com/office/drawing/2014/main" id="{E3E22FDD-1DE8-42B6-A8C6-C91397DBE2EF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0" name="Ellipse 46">
              <a:extLst>
                <a:ext uri="{FF2B5EF4-FFF2-40B4-BE49-F238E27FC236}">
                  <a16:creationId xmlns:a16="http://schemas.microsoft.com/office/drawing/2014/main" id="{5F4A8722-3B62-4F8B-9F93-2CBCA72CECE1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e 50">
            <a:extLst>
              <a:ext uri="{FF2B5EF4-FFF2-40B4-BE49-F238E27FC236}">
                <a16:creationId xmlns:a16="http://schemas.microsoft.com/office/drawing/2014/main" id="{CE1B4786-1487-4BDE-830E-9DB66B2EA64D}"/>
              </a:ext>
            </a:extLst>
          </p:cNvPr>
          <p:cNvGrpSpPr/>
          <p:nvPr/>
        </p:nvGrpSpPr>
        <p:grpSpPr>
          <a:xfrm>
            <a:off x="3565796" y="3040163"/>
            <a:ext cx="723818" cy="723818"/>
            <a:chOff x="3518998" y="1297142"/>
            <a:chExt cx="723818" cy="723818"/>
          </a:xfrm>
        </p:grpSpPr>
        <p:sp>
          <p:nvSpPr>
            <p:cNvPr id="44" name="Ellipse 51">
              <a:extLst>
                <a:ext uri="{FF2B5EF4-FFF2-40B4-BE49-F238E27FC236}">
                  <a16:creationId xmlns:a16="http://schemas.microsoft.com/office/drawing/2014/main" id="{93033E0D-DAD5-450F-AE57-3CCDA9A6E27C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5" name="Ellipse 52">
              <a:extLst>
                <a:ext uri="{FF2B5EF4-FFF2-40B4-BE49-F238E27FC236}">
                  <a16:creationId xmlns:a16="http://schemas.microsoft.com/office/drawing/2014/main" id="{7C8D0996-CA7A-45D6-965C-7A3369D65895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26F379A-2FEC-476D-B429-7A8795634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7" y="2759385"/>
            <a:ext cx="1247248" cy="13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23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E3D9512-461A-44F1-A6AE-450AA048B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" y="0"/>
            <a:ext cx="12545568" cy="704088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77AC948-4F22-4478-B5DE-CDE030765025}"/>
              </a:ext>
            </a:extLst>
          </p:cNvPr>
          <p:cNvSpPr/>
          <p:nvPr/>
        </p:nvSpPr>
        <p:spPr>
          <a:xfrm>
            <a:off x="-3149764" y="284895"/>
            <a:ext cx="6400800" cy="6400800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0D5D3C-A041-4E82-BA20-1000FF50D7F0}"/>
              </a:ext>
            </a:extLst>
          </p:cNvPr>
          <p:cNvSpPr/>
          <p:nvPr/>
        </p:nvSpPr>
        <p:spPr>
          <a:xfrm>
            <a:off x="-2692564" y="742095"/>
            <a:ext cx="5486400" cy="5486400"/>
          </a:xfrm>
          <a:prstGeom prst="ellipse">
            <a:avLst/>
          </a:prstGeom>
          <a:solidFill>
            <a:schemeClr val="bg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8C2A210-B810-48EB-B728-73EBD9544E0C}"/>
              </a:ext>
            </a:extLst>
          </p:cNvPr>
          <p:cNvSpPr/>
          <p:nvPr/>
        </p:nvSpPr>
        <p:spPr>
          <a:xfrm>
            <a:off x="-2235364" y="1199295"/>
            <a:ext cx="4572000" cy="4572000"/>
          </a:xfrm>
          <a:prstGeom prst="ellipse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EC5A262-F9F0-4151-B92F-778B6D262738}"/>
              </a:ext>
            </a:extLst>
          </p:cNvPr>
          <p:cNvGrpSpPr/>
          <p:nvPr/>
        </p:nvGrpSpPr>
        <p:grpSpPr>
          <a:xfrm>
            <a:off x="1970435" y="84307"/>
            <a:ext cx="720991" cy="720991"/>
            <a:chOff x="3518998" y="1297142"/>
            <a:chExt cx="723818" cy="723818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7A2BA4F-5DA8-4F5B-8902-D2FCCA71BDD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5FFF259-10D7-4919-8467-714A58EA987D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CCB43BB-3EE4-42E3-A8F7-1F3B2F2E730D}"/>
              </a:ext>
            </a:extLst>
          </p:cNvPr>
          <p:cNvGrpSpPr/>
          <p:nvPr/>
        </p:nvGrpSpPr>
        <p:grpSpPr>
          <a:xfrm>
            <a:off x="5375010" y="737075"/>
            <a:ext cx="1741667" cy="1741667"/>
            <a:chOff x="3518998" y="1297142"/>
            <a:chExt cx="723818" cy="72381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9FBBDC7-4F00-4BAE-BA3D-A2C013842143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516DC75-1986-4ACE-B69D-96D07032F387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4B2588FF-633A-4151-8524-FEA9EA171A04}"/>
              </a:ext>
            </a:extLst>
          </p:cNvPr>
          <p:cNvSpPr txBox="1"/>
          <p:nvPr/>
        </p:nvSpPr>
        <p:spPr>
          <a:xfrm>
            <a:off x="5375010" y="2889794"/>
            <a:ext cx="56940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>
                <a:solidFill>
                  <a:prstClr val="black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Integrating digital technologies into the preparation, delivery and assessment of training courses 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2C4FECE-7BA2-4FFA-BFD4-9E6E88F7E23D}"/>
              </a:ext>
            </a:extLst>
          </p:cNvPr>
          <p:cNvGrpSpPr/>
          <p:nvPr/>
        </p:nvGrpSpPr>
        <p:grpSpPr>
          <a:xfrm>
            <a:off x="2360902" y="6064260"/>
            <a:ext cx="723818" cy="723818"/>
            <a:chOff x="3518998" y="1297142"/>
            <a:chExt cx="723818" cy="723818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2DB255D-9E2F-43A2-8F27-3ABC023D06C0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36BBA3F-A935-4ACE-B04D-CBC633DA2FC6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8446A6DF-9A56-4FAE-8274-2F156E5842F8}"/>
              </a:ext>
            </a:extLst>
          </p:cNvPr>
          <p:cNvSpPr txBox="1"/>
          <p:nvPr/>
        </p:nvSpPr>
        <p:spPr>
          <a:xfrm>
            <a:off x="14141668" y="6467037"/>
            <a:ext cx="242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Using social network application basic functions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17B587-507D-4112-97E1-840A14EA96A8}"/>
              </a:ext>
            </a:extLst>
          </p:cNvPr>
          <p:cNvSpPr txBox="1"/>
          <p:nvPr/>
        </p:nvSpPr>
        <p:spPr>
          <a:xfrm rot="16200000">
            <a:off x="-743130" y="3209868"/>
            <a:ext cx="256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MISSIONS</a:t>
            </a:r>
          </a:p>
        </p:txBody>
      </p:sp>
      <p:grpSp>
        <p:nvGrpSpPr>
          <p:cNvPr id="34" name="Groupe 35">
            <a:extLst>
              <a:ext uri="{FF2B5EF4-FFF2-40B4-BE49-F238E27FC236}">
                <a16:creationId xmlns:a16="http://schemas.microsoft.com/office/drawing/2014/main" id="{F679A91F-642E-410B-A367-DFA1EBEC07E2}"/>
              </a:ext>
            </a:extLst>
          </p:cNvPr>
          <p:cNvGrpSpPr/>
          <p:nvPr/>
        </p:nvGrpSpPr>
        <p:grpSpPr>
          <a:xfrm>
            <a:off x="2722811" y="837386"/>
            <a:ext cx="723818" cy="723818"/>
            <a:chOff x="3518998" y="1297142"/>
            <a:chExt cx="723818" cy="723818"/>
          </a:xfrm>
        </p:grpSpPr>
        <p:sp>
          <p:nvSpPr>
            <p:cNvPr id="35" name="Ellipse 38">
              <a:extLst>
                <a:ext uri="{FF2B5EF4-FFF2-40B4-BE49-F238E27FC236}">
                  <a16:creationId xmlns:a16="http://schemas.microsoft.com/office/drawing/2014/main" id="{12DD391F-C35A-46E3-8904-445DE607036E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Ellipse 41">
              <a:extLst>
                <a:ext uri="{FF2B5EF4-FFF2-40B4-BE49-F238E27FC236}">
                  <a16:creationId xmlns:a16="http://schemas.microsoft.com/office/drawing/2014/main" id="{724EA86F-A303-4F5A-ABFB-00A08B2F96E0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e 44">
            <a:extLst>
              <a:ext uri="{FF2B5EF4-FFF2-40B4-BE49-F238E27FC236}">
                <a16:creationId xmlns:a16="http://schemas.microsoft.com/office/drawing/2014/main" id="{FB232EF8-5ECD-4F1A-8C2A-F7FA8BD24FAA}"/>
              </a:ext>
            </a:extLst>
          </p:cNvPr>
          <p:cNvGrpSpPr/>
          <p:nvPr/>
        </p:nvGrpSpPr>
        <p:grpSpPr>
          <a:xfrm>
            <a:off x="3251036" y="1859136"/>
            <a:ext cx="723818" cy="723818"/>
            <a:chOff x="3518998" y="1297142"/>
            <a:chExt cx="723818" cy="723818"/>
          </a:xfrm>
        </p:grpSpPr>
        <p:sp>
          <p:nvSpPr>
            <p:cNvPr id="48" name="Ellipse 45">
              <a:extLst>
                <a:ext uri="{FF2B5EF4-FFF2-40B4-BE49-F238E27FC236}">
                  <a16:creationId xmlns:a16="http://schemas.microsoft.com/office/drawing/2014/main" id="{E3E22FDD-1DE8-42B6-A8C6-C91397DBE2EF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0" name="Ellipse 46">
              <a:extLst>
                <a:ext uri="{FF2B5EF4-FFF2-40B4-BE49-F238E27FC236}">
                  <a16:creationId xmlns:a16="http://schemas.microsoft.com/office/drawing/2014/main" id="{5F4A8722-3B62-4F8B-9F93-2CBCA72CECE1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e 50">
            <a:extLst>
              <a:ext uri="{FF2B5EF4-FFF2-40B4-BE49-F238E27FC236}">
                <a16:creationId xmlns:a16="http://schemas.microsoft.com/office/drawing/2014/main" id="{CE1B4786-1487-4BDE-830E-9DB66B2EA64D}"/>
              </a:ext>
            </a:extLst>
          </p:cNvPr>
          <p:cNvGrpSpPr/>
          <p:nvPr/>
        </p:nvGrpSpPr>
        <p:grpSpPr>
          <a:xfrm>
            <a:off x="3565796" y="3040163"/>
            <a:ext cx="723818" cy="723818"/>
            <a:chOff x="3518998" y="1297142"/>
            <a:chExt cx="723818" cy="723818"/>
          </a:xfrm>
        </p:grpSpPr>
        <p:sp>
          <p:nvSpPr>
            <p:cNvPr id="44" name="Ellipse 51">
              <a:extLst>
                <a:ext uri="{FF2B5EF4-FFF2-40B4-BE49-F238E27FC236}">
                  <a16:creationId xmlns:a16="http://schemas.microsoft.com/office/drawing/2014/main" id="{93033E0D-DAD5-450F-AE57-3CCDA9A6E27C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5" name="Ellipse 52">
              <a:extLst>
                <a:ext uri="{FF2B5EF4-FFF2-40B4-BE49-F238E27FC236}">
                  <a16:creationId xmlns:a16="http://schemas.microsoft.com/office/drawing/2014/main" id="{7C8D0996-CA7A-45D6-965C-7A3369D65895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e 55">
            <a:extLst>
              <a:ext uri="{FF2B5EF4-FFF2-40B4-BE49-F238E27FC236}">
                <a16:creationId xmlns:a16="http://schemas.microsoft.com/office/drawing/2014/main" id="{0E4BACB0-6748-4656-B9D2-B96CC2ABDFB1}"/>
              </a:ext>
            </a:extLst>
          </p:cNvPr>
          <p:cNvGrpSpPr/>
          <p:nvPr/>
        </p:nvGrpSpPr>
        <p:grpSpPr>
          <a:xfrm>
            <a:off x="3429789" y="4085809"/>
            <a:ext cx="723818" cy="723818"/>
            <a:chOff x="3518998" y="1297142"/>
            <a:chExt cx="723818" cy="723818"/>
          </a:xfrm>
        </p:grpSpPr>
        <p:sp>
          <p:nvSpPr>
            <p:cNvPr id="46" name="Ellipse 56">
              <a:extLst>
                <a:ext uri="{FF2B5EF4-FFF2-40B4-BE49-F238E27FC236}">
                  <a16:creationId xmlns:a16="http://schemas.microsoft.com/office/drawing/2014/main" id="{EF91CC5C-CDBB-4D77-9321-16ECD06D7D28}"/>
                </a:ext>
              </a:extLst>
            </p:cNvPr>
            <p:cNvSpPr/>
            <p:nvPr/>
          </p:nvSpPr>
          <p:spPr>
            <a:xfrm>
              <a:off x="3617940" y="1396890"/>
              <a:ext cx="525934" cy="52593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7" name="Ellipse 57">
              <a:extLst>
                <a:ext uri="{FF2B5EF4-FFF2-40B4-BE49-F238E27FC236}">
                  <a16:creationId xmlns:a16="http://schemas.microsoft.com/office/drawing/2014/main" id="{F2C587A9-3BBD-4343-874C-FA060E8A05EF}"/>
                </a:ext>
              </a:extLst>
            </p:cNvPr>
            <p:cNvSpPr/>
            <p:nvPr/>
          </p:nvSpPr>
          <p:spPr>
            <a:xfrm>
              <a:off x="3518998" y="1297142"/>
              <a:ext cx="723818" cy="723818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4B88EAC8-BE08-4342-9324-85907C5CA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7" y="2759385"/>
            <a:ext cx="1247248" cy="139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36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600</Words>
  <Application>Microsoft Office PowerPoint</Application>
  <PresentationFormat>Grand écran</PresentationFormat>
  <Paragraphs>141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9" baseType="lpstr">
      <vt:lpstr>Yu Gothic UI Light</vt:lpstr>
      <vt:lpstr>Aharoni</vt:lpstr>
      <vt:lpstr>Arial</vt:lpstr>
      <vt:lpstr>Arial Black</vt:lpstr>
      <vt:lpstr>Arial Rounded MT Bold</vt:lpstr>
      <vt:lpstr>Calibri</vt:lpstr>
      <vt:lpstr>Calibri Light</vt:lpstr>
      <vt:lpstr>Crimson Pro Semi Bold</vt:lpstr>
      <vt:lpstr>Goudy Old Style</vt:lpstr>
      <vt:lpstr>Heebo</vt:lpstr>
      <vt:lpstr>Mongolian Baiti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koica</dc:creator>
  <cp:lastModifiedBy>koicq</cp:lastModifiedBy>
  <cp:revision>67</cp:revision>
  <dcterms:created xsi:type="dcterms:W3CDTF">2024-02-13T10:49:11Z</dcterms:created>
  <dcterms:modified xsi:type="dcterms:W3CDTF">2020-10-30T08:47:02Z</dcterms:modified>
</cp:coreProperties>
</file>